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6" r:id="rId2"/>
    <p:sldId id="649" r:id="rId3"/>
    <p:sldId id="632" r:id="rId4"/>
    <p:sldId id="663" r:id="rId5"/>
    <p:sldId id="626" r:id="rId6"/>
    <p:sldId id="300" r:id="rId7"/>
    <p:sldId id="659" r:id="rId8"/>
    <p:sldId id="635" r:id="rId9"/>
    <p:sldId id="680" r:id="rId10"/>
    <p:sldId id="681" r:id="rId11"/>
    <p:sldId id="670" r:id="rId12"/>
    <p:sldId id="665" r:id="rId13"/>
    <p:sldId id="666" r:id="rId14"/>
    <p:sldId id="660" r:id="rId15"/>
    <p:sldId id="648" r:id="rId16"/>
    <p:sldId id="682" r:id="rId17"/>
    <p:sldId id="683" r:id="rId18"/>
    <p:sldId id="664" r:id="rId19"/>
    <p:sldId id="667" r:id="rId20"/>
    <p:sldId id="651" r:id="rId21"/>
    <p:sldId id="676" r:id="rId22"/>
    <p:sldId id="677" r:id="rId23"/>
    <p:sldId id="662" r:id="rId24"/>
    <p:sldId id="633" r:id="rId25"/>
    <p:sldId id="305" r:id="rId26"/>
    <p:sldId id="596" r:id="rId27"/>
    <p:sldId id="650" r:id="rId28"/>
    <p:sldId id="668" r:id="rId29"/>
    <p:sldId id="643" r:id="rId30"/>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3" orient="horz" pos="2167">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nne" initials="MCP" lastIdx="6" clrIdx="0"/>
  <p:cmAuthor id="1" name="Mahé CAUCHARD" initials="MC"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6007D"/>
    <a:srgbClr val="E6FF7D"/>
    <a:srgbClr val="DCDCDC"/>
    <a:srgbClr val="F0F0F0"/>
    <a:srgbClr val="E1EBC8"/>
    <a:srgbClr val="96C31E"/>
    <a:srgbClr val="AFCD55"/>
    <a:srgbClr val="97BE0D"/>
    <a:srgbClr val="009BBE"/>
    <a:srgbClr val="5EBFD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712" autoAdjust="0"/>
  </p:normalViewPr>
  <p:slideViewPr>
    <p:cSldViewPr snapToGrid="0">
      <p:cViewPr varScale="1">
        <p:scale>
          <a:sx n="105" d="100"/>
          <a:sy n="105" d="100"/>
        </p:scale>
        <p:origin x="-84" y="-84"/>
      </p:cViewPr>
      <p:guideLst>
        <p:guide orient="horz" pos="2160"/>
        <p:guide orient="horz" pos="2167"/>
        <p:guide pos="2880"/>
      </p:guideLst>
    </p:cSldViewPr>
  </p:slideViewPr>
  <p:outlineViewPr>
    <p:cViewPr>
      <p:scale>
        <a:sx n="33" d="100"/>
        <a:sy n="33" d="100"/>
      </p:scale>
      <p:origin x="0" y="-1608"/>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6" d="100"/>
          <a:sy n="86" d="100"/>
        </p:scale>
        <p:origin x="3798" y="10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0"/>
            <a:ext cx="2945659" cy="498056"/>
          </a:xfrm>
          <a:prstGeom prst="rect">
            <a:avLst/>
          </a:prstGeom>
        </p:spPr>
        <p:txBody>
          <a:bodyPr vert="horz" lIns="91417" tIns="45709" rIns="91417" bIns="45709" rtlCol="0"/>
          <a:lstStyle>
            <a:lvl1pPr algn="l">
              <a:defRPr sz="1100"/>
            </a:lvl1pPr>
          </a:lstStyle>
          <a:p>
            <a:endParaRPr lang="fr-FR" dirty="0"/>
          </a:p>
        </p:txBody>
      </p:sp>
      <p:sp>
        <p:nvSpPr>
          <p:cNvPr id="3" name="Espace réservé de la date 2"/>
          <p:cNvSpPr>
            <a:spLocks noGrp="1"/>
          </p:cNvSpPr>
          <p:nvPr>
            <p:ph type="dt" sz="quarter" idx="1"/>
          </p:nvPr>
        </p:nvSpPr>
        <p:spPr>
          <a:xfrm>
            <a:off x="3850445" y="0"/>
            <a:ext cx="2945659" cy="498056"/>
          </a:xfrm>
          <a:prstGeom prst="rect">
            <a:avLst/>
          </a:prstGeom>
        </p:spPr>
        <p:txBody>
          <a:bodyPr vert="horz" lIns="91417" tIns="45709" rIns="91417" bIns="45709" rtlCol="0"/>
          <a:lstStyle>
            <a:lvl1pPr algn="r">
              <a:defRPr sz="1100"/>
            </a:lvl1pPr>
          </a:lstStyle>
          <a:p>
            <a:fld id="{4E189C0A-48CB-445D-AA53-A6EE8AA1B6FD}" type="datetimeFigureOut">
              <a:rPr lang="fr-FR" smtClean="0"/>
              <a:pPr/>
              <a:t>21/09/2019</a:t>
            </a:fld>
            <a:endParaRPr lang="fr-FR" dirty="0"/>
          </a:p>
        </p:txBody>
      </p:sp>
      <p:sp>
        <p:nvSpPr>
          <p:cNvPr id="4" name="Espace réservé du pied de page 3"/>
          <p:cNvSpPr>
            <a:spLocks noGrp="1"/>
          </p:cNvSpPr>
          <p:nvPr>
            <p:ph type="ftr" sz="quarter" idx="2"/>
          </p:nvPr>
        </p:nvSpPr>
        <p:spPr>
          <a:xfrm>
            <a:off x="3" y="9428585"/>
            <a:ext cx="2945659" cy="498055"/>
          </a:xfrm>
          <a:prstGeom prst="rect">
            <a:avLst/>
          </a:prstGeom>
        </p:spPr>
        <p:txBody>
          <a:bodyPr vert="horz" lIns="91417" tIns="45709" rIns="91417" bIns="45709" rtlCol="0" anchor="b"/>
          <a:lstStyle>
            <a:lvl1pPr algn="l">
              <a:defRPr sz="1100"/>
            </a:lvl1pPr>
          </a:lstStyle>
          <a:p>
            <a:endParaRPr lang="fr-FR" dirty="0"/>
          </a:p>
        </p:txBody>
      </p:sp>
      <p:sp>
        <p:nvSpPr>
          <p:cNvPr id="5" name="Espace réservé du numéro de diapositive 4"/>
          <p:cNvSpPr>
            <a:spLocks noGrp="1"/>
          </p:cNvSpPr>
          <p:nvPr>
            <p:ph type="sldNum" sz="quarter" idx="3"/>
          </p:nvPr>
        </p:nvSpPr>
        <p:spPr>
          <a:xfrm>
            <a:off x="3850445" y="9428585"/>
            <a:ext cx="2945659" cy="498055"/>
          </a:xfrm>
          <a:prstGeom prst="rect">
            <a:avLst/>
          </a:prstGeom>
        </p:spPr>
        <p:txBody>
          <a:bodyPr vert="horz" lIns="91417" tIns="45709" rIns="91417" bIns="45709" rtlCol="0" anchor="b"/>
          <a:lstStyle>
            <a:lvl1pPr algn="r">
              <a:defRPr sz="1100"/>
            </a:lvl1pPr>
          </a:lstStyle>
          <a:p>
            <a:fld id="{ECC394F5-2EAF-4D94-BCD1-01E63BE3F74A}" type="slidenum">
              <a:rPr lang="fr-FR" smtClean="0"/>
              <a:pPr/>
              <a:t>‹N°›</a:t>
            </a:fld>
            <a:endParaRPr lang="fr-FR" dirty="0"/>
          </a:p>
        </p:txBody>
      </p:sp>
    </p:spTree>
    <p:extLst>
      <p:ext uri="{BB962C8B-B14F-4D97-AF65-F5344CB8AC3E}">
        <p14:creationId xmlns:p14="http://schemas.microsoft.com/office/powerpoint/2010/main" xmlns="" val="404921950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2"/>
            <a:ext cx="2945587" cy="498419"/>
          </a:xfrm>
          <a:prstGeom prst="rect">
            <a:avLst/>
          </a:prstGeom>
        </p:spPr>
        <p:txBody>
          <a:bodyPr vert="horz" lIns="91417" tIns="45709" rIns="91417" bIns="45709" rtlCol="0"/>
          <a:lstStyle>
            <a:lvl1pPr algn="l">
              <a:defRPr sz="1100"/>
            </a:lvl1pPr>
          </a:lstStyle>
          <a:p>
            <a:endParaRPr lang="fr-FR" dirty="0"/>
          </a:p>
        </p:txBody>
      </p:sp>
      <p:sp>
        <p:nvSpPr>
          <p:cNvPr id="3" name="Espace réservé de la date 2"/>
          <p:cNvSpPr>
            <a:spLocks noGrp="1"/>
          </p:cNvSpPr>
          <p:nvPr>
            <p:ph type="dt" idx="1"/>
          </p:nvPr>
        </p:nvSpPr>
        <p:spPr>
          <a:xfrm>
            <a:off x="3849916" y="2"/>
            <a:ext cx="2946674" cy="498419"/>
          </a:xfrm>
          <a:prstGeom prst="rect">
            <a:avLst/>
          </a:prstGeom>
        </p:spPr>
        <p:txBody>
          <a:bodyPr vert="horz" lIns="91417" tIns="45709" rIns="91417" bIns="45709" rtlCol="0"/>
          <a:lstStyle>
            <a:lvl1pPr algn="r">
              <a:defRPr sz="1100"/>
            </a:lvl1pPr>
          </a:lstStyle>
          <a:p>
            <a:fld id="{EA4F64B7-3D38-48C4-B72D-A371470C8A6B}" type="datetimeFigureOut">
              <a:rPr lang="fr-FR" smtClean="0"/>
              <a:pPr/>
              <a:t>21/09/2019</a:t>
            </a:fld>
            <a:endParaRPr lang="fr-FR" dirty="0"/>
          </a:p>
        </p:txBody>
      </p:sp>
      <p:sp>
        <p:nvSpPr>
          <p:cNvPr id="4" name="Espace réservé de l'image des diapositives 3"/>
          <p:cNvSpPr>
            <a:spLocks noGrp="1" noRot="1" noChangeAspect="1"/>
          </p:cNvSpPr>
          <p:nvPr>
            <p:ph type="sldImg" idx="2"/>
          </p:nvPr>
        </p:nvSpPr>
        <p:spPr>
          <a:xfrm>
            <a:off x="1166813" y="1241425"/>
            <a:ext cx="4464050" cy="3348038"/>
          </a:xfrm>
          <a:prstGeom prst="rect">
            <a:avLst/>
          </a:prstGeom>
          <a:noFill/>
          <a:ln w="12700">
            <a:solidFill>
              <a:prstClr val="black"/>
            </a:solidFill>
          </a:ln>
        </p:spPr>
        <p:txBody>
          <a:bodyPr vert="horz" lIns="91417" tIns="45709" rIns="91417" bIns="45709" rtlCol="0" anchor="ctr"/>
          <a:lstStyle/>
          <a:p>
            <a:endParaRPr lang="fr-FR" dirty="0"/>
          </a:p>
        </p:txBody>
      </p:sp>
      <p:sp>
        <p:nvSpPr>
          <p:cNvPr id="5" name="Espace réservé des commentaires 4"/>
          <p:cNvSpPr>
            <a:spLocks noGrp="1"/>
          </p:cNvSpPr>
          <p:nvPr>
            <p:ph type="body" sz="quarter" idx="3"/>
          </p:nvPr>
        </p:nvSpPr>
        <p:spPr>
          <a:xfrm>
            <a:off x="679334" y="4777865"/>
            <a:ext cx="5439009" cy="3908526"/>
          </a:xfrm>
          <a:prstGeom prst="rect">
            <a:avLst/>
          </a:prstGeom>
        </p:spPr>
        <p:txBody>
          <a:bodyPr vert="horz" lIns="91417" tIns="45709" rIns="91417" bIns="45709"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8221"/>
            <a:ext cx="2945587" cy="498418"/>
          </a:xfrm>
          <a:prstGeom prst="rect">
            <a:avLst/>
          </a:prstGeom>
        </p:spPr>
        <p:txBody>
          <a:bodyPr vert="horz" lIns="91417" tIns="45709" rIns="91417" bIns="45709" rtlCol="0" anchor="b"/>
          <a:lstStyle>
            <a:lvl1pPr algn="l">
              <a:defRPr sz="1100"/>
            </a:lvl1pPr>
          </a:lstStyle>
          <a:p>
            <a:endParaRPr lang="fr-FR" dirty="0"/>
          </a:p>
        </p:txBody>
      </p:sp>
      <p:sp>
        <p:nvSpPr>
          <p:cNvPr id="7" name="Espace réservé du numéro de diapositive 6"/>
          <p:cNvSpPr>
            <a:spLocks noGrp="1"/>
          </p:cNvSpPr>
          <p:nvPr>
            <p:ph type="sldNum" sz="quarter" idx="5"/>
          </p:nvPr>
        </p:nvSpPr>
        <p:spPr>
          <a:xfrm>
            <a:off x="3849916" y="9428221"/>
            <a:ext cx="2946674" cy="498418"/>
          </a:xfrm>
          <a:prstGeom prst="rect">
            <a:avLst/>
          </a:prstGeom>
        </p:spPr>
        <p:txBody>
          <a:bodyPr vert="horz" lIns="91417" tIns="45709" rIns="91417" bIns="45709" rtlCol="0" anchor="b"/>
          <a:lstStyle>
            <a:lvl1pPr algn="r">
              <a:defRPr sz="1100"/>
            </a:lvl1pPr>
          </a:lstStyle>
          <a:p>
            <a:fld id="{901C599E-226A-4D9C-A77B-DC529C155C66}" type="slidenum">
              <a:rPr lang="fr-FR" smtClean="0"/>
              <a:pPr/>
              <a:t>‹N°›</a:t>
            </a:fld>
            <a:endParaRPr lang="fr-FR" dirty="0"/>
          </a:p>
        </p:txBody>
      </p:sp>
    </p:spTree>
    <p:extLst>
      <p:ext uri="{BB962C8B-B14F-4D97-AF65-F5344CB8AC3E}">
        <p14:creationId xmlns:p14="http://schemas.microsoft.com/office/powerpoint/2010/main" xmlns="" val="398066599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xmlns="" val="3051431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a:p>
        </p:txBody>
      </p:sp>
    </p:spTree>
    <p:extLst>
      <p:ext uri="{BB962C8B-B14F-4D97-AF65-F5344CB8AC3E}">
        <p14:creationId xmlns:p14="http://schemas.microsoft.com/office/powerpoint/2010/main" xmlns="" val="1253365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xmlns="" val="3501175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xmlns="" val="2218767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xmlns="" val="1781060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a:p>
        </p:txBody>
      </p:sp>
    </p:spTree>
    <p:extLst>
      <p:ext uri="{BB962C8B-B14F-4D97-AF65-F5344CB8AC3E}">
        <p14:creationId xmlns:p14="http://schemas.microsoft.com/office/powerpoint/2010/main" xmlns="" val="1760782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a:p>
        </p:txBody>
      </p:sp>
    </p:spTree>
    <p:extLst>
      <p:ext uri="{BB962C8B-B14F-4D97-AF65-F5344CB8AC3E}">
        <p14:creationId xmlns:p14="http://schemas.microsoft.com/office/powerpoint/2010/main" xmlns="" val="3986042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xmlns="" val="4005866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xmlns="" val="3515240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xmlns="" val="1596709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a:p>
        </p:txBody>
      </p:sp>
    </p:spTree>
    <p:extLst>
      <p:ext uri="{BB962C8B-B14F-4D97-AF65-F5344CB8AC3E}">
        <p14:creationId xmlns:p14="http://schemas.microsoft.com/office/powerpoint/2010/main" xmlns="" val="826020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xmlns="" val="3845074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xmlns="" val="2879105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solidFill>
                  <a:srgbClr val="FF0000"/>
                </a:solidFill>
              </a:rPr>
              <a:t>Garantie de paiement pour les PS en cas de suspension de droit, lorsque la carte vitale n’est pas à jour : non prévue dans les textes publiés à ce stade.</a:t>
            </a:r>
          </a:p>
        </p:txBody>
      </p:sp>
    </p:spTree>
    <p:extLst>
      <p:ext uri="{BB962C8B-B14F-4D97-AF65-F5344CB8AC3E}">
        <p14:creationId xmlns:p14="http://schemas.microsoft.com/office/powerpoint/2010/main" xmlns="" val="3533498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solidFill>
                  <a:srgbClr val="FF0000"/>
                </a:solidFill>
              </a:rPr>
              <a:t>Garantie de paiement pour les PS en cas de suspension de droit, lorsque la carte vitale n’est pas à jour : non prévue dans les textes publiés à ce stade.</a:t>
            </a:r>
          </a:p>
        </p:txBody>
      </p:sp>
    </p:spTree>
    <p:extLst>
      <p:ext uri="{BB962C8B-B14F-4D97-AF65-F5344CB8AC3E}">
        <p14:creationId xmlns:p14="http://schemas.microsoft.com/office/powerpoint/2010/main" xmlns="" val="3804204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xmlns="" val="2054827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xmlns="" val="3257987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xmlns="" val="42177109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xmlns="" val="15426006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xmlns="" val="3449764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solidFill>
                  <a:srgbClr val="FF0000"/>
                </a:solidFill>
              </a:rPr>
              <a:t>Garantie de paiement pour les PS en cas de suspension de droit, lorsque la carte vitale n’est pas à jour : non prévue dans les textes publiés à ce stade.</a:t>
            </a:r>
          </a:p>
        </p:txBody>
      </p:sp>
    </p:spTree>
    <p:extLst>
      <p:ext uri="{BB962C8B-B14F-4D97-AF65-F5344CB8AC3E}">
        <p14:creationId xmlns:p14="http://schemas.microsoft.com/office/powerpoint/2010/main" xmlns="" val="5891110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xmlns="" val="2046461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xmlns="" val="36982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xmlns="" val="2199389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xmlns="" val="2603071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xmlns="" val="2928633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EI : L’élargissement du public éligible à la CMU-c permettra aux jeunes qui en seront bénéficiaires d’accéder à une offre de santé sans aucun reste à charge. Si certaines jeunes actuellement bénéficiaires d’un contrat ACS, notamment de type A (le moins protecteur), pourraient avoir à assumer une augmentation modérée de leurs primes, ils bénéficieront toutefois d’une couverture complémentaire bien plus protectrice et donc d’une diminution des restes à charge sur leurs soins. </a:t>
            </a:r>
          </a:p>
        </p:txBody>
      </p:sp>
    </p:spTree>
    <p:extLst>
      <p:ext uri="{BB962C8B-B14F-4D97-AF65-F5344CB8AC3E}">
        <p14:creationId xmlns:p14="http://schemas.microsoft.com/office/powerpoint/2010/main" xmlns="" val="634914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xmlns="" val="837011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a:p>
        </p:txBody>
      </p:sp>
    </p:spTree>
    <p:extLst>
      <p:ext uri="{BB962C8B-B14F-4D97-AF65-F5344CB8AC3E}">
        <p14:creationId xmlns:p14="http://schemas.microsoft.com/office/powerpoint/2010/main" xmlns="" val="611638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CD749E6-8DA8-4C03-8AED-A24BDE4EDA32}" type="datetime1">
              <a:rPr lang="fr-FR" smtClean="0"/>
              <a:pPr/>
              <a:t>21/09/2019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D0069F3E-E0E9-42B9-AF30-FECA7BEF6747}" type="slidenum">
              <a:rPr lang="fr-FR" smtClean="0"/>
              <a:pPr/>
              <a:t>‹N°›</a:t>
            </a:fld>
            <a:endParaRPr lang="fr-FR" dirty="0"/>
          </a:p>
        </p:txBody>
      </p:sp>
    </p:spTree>
    <p:extLst>
      <p:ext uri="{BB962C8B-B14F-4D97-AF65-F5344CB8AC3E}">
        <p14:creationId xmlns:p14="http://schemas.microsoft.com/office/powerpoint/2010/main" xmlns="" val="2045285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875CD96-5510-43D9-994D-2C3A56162605}" type="datetime1">
              <a:rPr lang="fr-FR" smtClean="0"/>
              <a:pPr/>
              <a:t>21/09/2019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D0069F3E-E0E9-42B9-AF30-FECA7BEF6747}" type="slidenum">
              <a:rPr lang="fr-FR" smtClean="0"/>
              <a:pPr/>
              <a:t>‹N°›</a:t>
            </a:fld>
            <a:endParaRPr lang="fr-FR" dirty="0"/>
          </a:p>
        </p:txBody>
      </p:sp>
    </p:spTree>
    <p:extLst>
      <p:ext uri="{BB962C8B-B14F-4D97-AF65-F5344CB8AC3E}">
        <p14:creationId xmlns:p14="http://schemas.microsoft.com/office/powerpoint/2010/main" xmlns="" val="1854225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09D788-37F9-4CCD-8A5B-904EE0ABB76C}" type="datetime1">
              <a:rPr lang="fr-FR" smtClean="0"/>
              <a:pPr/>
              <a:t>21/09/2019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D0069F3E-E0E9-42B9-AF30-FECA7BEF6747}" type="slidenum">
              <a:rPr lang="fr-FR" smtClean="0"/>
              <a:pPr/>
              <a:t>‹N°›</a:t>
            </a:fld>
            <a:endParaRPr lang="fr-FR" dirty="0"/>
          </a:p>
        </p:txBody>
      </p:sp>
    </p:spTree>
    <p:extLst>
      <p:ext uri="{BB962C8B-B14F-4D97-AF65-F5344CB8AC3E}">
        <p14:creationId xmlns:p14="http://schemas.microsoft.com/office/powerpoint/2010/main" xmlns="" val="537121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28650" y="443099"/>
            <a:ext cx="7886700" cy="424732"/>
          </a:xfrm>
        </p:spPr>
        <p:txBody>
          <a:bodyPr wrap="square">
            <a:spAutoFit/>
          </a:bodyPr>
          <a:lstStyle>
            <a:lvl1pPr>
              <a:defRPr sz="2400" b="1">
                <a:solidFill>
                  <a:srgbClr val="009BBE"/>
                </a:solidFill>
              </a:defRPr>
            </a:lvl1pPr>
          </a:lstStyle>
          <a:p>
            <a:r>
              <a:rPr lang="fr-FR" dirty="0"/>
              <a:t>Modifiez le style du titre</a:t>
            </a:r>
            <a:endParaRPr lang="en-US" dirty="0"/>
          </a:p>
        </p:txBody>
      </p:sp>
      <p:sp>
        <p:nvSpPr>
          <p:cNvPr id="3" name="Content Placeholder 2"/>
          <p:cNvSpPr>
            <a:spLocks noGrp="1"/>
          </p:cNvSpPr>
          <p:nvPr>
            <p:ph idx="1"/>
          </p:nvPr>
        </p:nvSpPr>
        <p:spPr>
          <a:xfrm>
            <a:off x="628650" y="1438769"/>
            <a:ext cx="7886700" cy="1844608"/>
          </a:xfrm>
        </p:spPr>
        <p:txBody>
          <a:bodyPr>
            <a:spAutoFit/>
          </a:bodyPr>
          <a:lstStyle>
            <a:lvl1pPr marL="542925" indent="-542925">
              <a:buFontTx/>
              <a:buBlip>
                <a:blip r:embed="rId2"/>
              </a:buBlip>
              <a:defRPr/>
            </a:lvl1pPr>
            <a:lvl2pPr marL="685800" indent="-228600">
              <a:buClr>
                <a:srgbClr val="009BBE"/>
              </a:buClr>
              <a:buFont typeface="Calibri" panose="020F0502020204030204" pitchFamily="34" charset="0"/>
              <a:buChar char="–"/>
              <a:defRPr/>
            </a:lvl2pPr>
            <a:lvl3pPr marL="1143000" indent="-228600">
              <a:buClr>
                <a:srgbClr val="96C31E"/>
              </a:buClr>
              <a:buFont typeface="Calibri" panose="020F0502020204030204" pitchFamily="34" charset="0"/>
              <a:buChar char="–"/>
              <a:defRPr/>
            </a:lvl3pPr>
            <a:lvl4pPr marL="1600200" indent="-228600">
              <a:buFont typeface="Calibri" panose="020F0502020204030204" pitchFamily="34" charset="0"/>
              <a:buChar char="–"/>
              <a:defRPr/>
            </a:lvl4pPr>
            <a:lvl5pPr marL="1980000" indent="-18000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F14A7ED1-A739-4ECA-8C87-E85C269E53DB}" type="datetime1">
              <a:rPr lang="fr-FR" smtClean="0"/>
              <a:pPr/>
              <a:t>21/09/2019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D0069F3E-E0E9-42B9-AF30-FECA7BEF6747}" type="slidenum">
              <a:rPr lang="fr-FR" smtClean="0"/>
              <a:pPr/>
              <a:t>‹N°›</a:t>
            </a:fld>
            <a:endParaRPr lang="fr-FR" dirty="0"/>
          </a:p>
        </p:txBody>
      </p:sp>
    </p:spTree>
    <p:extLst>
      <p:ext uri="{BB962C8B-B14F-4D97-AF65-F5344CB8AC3E}">
        <p14:creationId xmlns:p14="http://schemas.microsoft.com/office/powerpoint/2010/main" xmlns="" val="34455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9444B917-CFEF-4AAF-B870-49A58906CAE7}" type="datetime1">
              <a:rPr lang="fr-FR" smtClean="0"/>
              <a:pPr/>
              <a:t>21/09/2019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D0069F3E-E0E9-42B9-AF30-FECA7BEF6747}" type="slidenum">
              <a:rPr lang="fr-FR" smtClean="0"/>
              <a:pPr/>
              <a:t>‹N°›</a:t>
            </a:fld>
            <a:endParaRPr lang="fr-FR" dirty="0"/>
          </a:p>
        </p:txBody>
      </p:sp>
    </p:spTree>
    <p:extLst>
      <p:ext uri="{BB962C8B-B14F-4D97-AF65-F5344CB8AC3E}">
        <p14:creationId xmlns:p14="http://schemas.microsoft.com/office/powerpoint/2010/main" xmlns="" val="2819751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B8A0087-D1C2-4887-B1DD-4D07814609AC}" type="datetime1">
              <a:rPr lang="fr-FR" smtClean="0"/>
              <a:pPr/>
              <a:t>21/09/2019</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D0069F3E-E0E9-42B9-AF30-FECA7BEF6747}" type="slidenum">
              <a:rPr lang="fr-FR" smtClean="0"/>
              <a:pPr/>
              <a:t>‹N°›</a:t>
            </a:fld>
            <a:endParaRPr lang="fr-FR" dirty="0"/>
          </a:p>
        </p:txBody>
      </p:sp>
    </p:spTree>
    <p:extLst>
      <p:ext uri="{BB962C8B-B14F-4D97-AF65-F5344CB8AC3E}">
        <p14:creationId xmlns:p14="http://schemas.microsoft.com/office/powerpoint/2010/main" xmlns="" val="76298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4036058-9449-43C6-8872-9E790CE70866}" type="datetime1">
              <a:rPr lang="fr-FR" smtClean="0"/>
              <a:pPr/>
              <a:t>21/09/2019</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D0069F3E-E0E9-42B9-AF30-FECA7BEF6747}" type="slidenum">
              <a:rPr lang="fr-FR" smtClean="0"/>
              <a:pPr/>
              <a:t>‹N°›</a:t>
            </a:fld>
            <a:endParaRPr lang="fr-FR" dirty="0"/>
          </a:p>
        </p:txBody>
      </p:sp>
    </p:spTree>
    <p:extLst>
      <p:ext uri="{BB962C8B-B14F-4D97-AF65-F5344CB8AC3E}">
        <p14:creationId xmlns:p14="http://schemas.microsoft.com/office/powerpoint/2010/main" xmlns="" val="2467242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EECD5B9-35E2-451B-B92E-AAB4EA4351AB}" type="datetime1">
              <a:rPr lang="fr-FR" smtClean="0"/>
              <a:pPr/>
              <a:t>21/09/2019</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D0069F3E-E0E9-42B9-AF30-FECA7BEF6747}" type="slidenum">
              <a:rPr lang="fr-FR" smtClean="0"/>
              <a:pPr/>
              <a:t>‹N°›</a:t>
            </a:fld>
            <a:endParaRPr lang="fr-FR" dirty="0"/>
          </a:p>
        </p:txBody>
      </p:sp>
    </p:spTree>
    <p:extLst>
      <p:ext uri="{BB962C8B-B14F-4D97-AF65-F5344CB8AC3E}">
        <p14:creationId xmlns:p14="http://schemas.microsoft.com/office/powerpoint/2010/main" xmlns="" val="2635982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BE7CAD-F8A9-4C6D-84CA-BA63FC3F5A95}" type="datetime1">
              <a:rPr lang="fr-FR" smtClean="0"/>
              <a:pPr/>
              <a:t>21/09/2019</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D0069F3E-E0E9-42B9-AF30-FECA7BEF6747}" type="slidenum">
              <a:rPr lang="fr-FR" smtClean="0"/>
              <a:pPr/>
              <a:t>‹N°›</a:t>
            </a:fld>
            <a:endParaRPr lang="fr-FR" dirty="0"/>
          </a:p>
        </p:txBody>
      </p:sp>
    </p:spTree>
    <p:extLst>
      <p:ext uri="{BB962C8B-B14F-4D97-AF65-F5344CB8AC3E}">
        <p14:creationId xmlns:p14="http://schemas.microsoft.com/office/powerpoint/2010/main" xmlns="" val="93134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C19DFE05-BF23-46C0-ADB1-9552C08FF2C1}" type="datetime1">
              <a:rPr lang="fr-FR" smtClean="0"/>
              <a:pPr/>
              <a:t>21/09/2019</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D0069F3E-E0E9-42B9-AF30-FECA7BEF6747}" type="slidenum">
              <a:rPr lang="fr-FR" smtClean="0"/>
              <a:pPr/>
              <a:t>‹N°›</a:t>
            </a:fld>
            <a:endParaRPr lang="fr-FR" dirty="0"/>
          </a:p>
        </p:txBody>
      </p:sp>
    </p:spTree>
    <p:extLst>
      <p:ext uri="{BB962C8B-B14F-4D97-AF65-F5344CB8AC3E}">
        <p14:creationId xmlns:p14="http://schemas.microsoft.com/office/powerpoint/2010/main" xmlns="" val="4058037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57918EC2-6888-4084-A293-4D12D1B0D325}" type="datetime1">
              <a:rPr lang="fr-FR" smtClean="0"/>
              <a:pPr/>
              <a:t>21/09/2019</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D0069F3E-E0E9-42B9-AF30-FECA7BEF6747}" type="slidenum">
              <a:rPr lang="fr-FR" smtClean="0"/>
              <a:pPr/>
              <a:t>‹N°›</a:t>
            </a:fld>
            <a:endParaRPr lang="fr-FR" dirty="0"/>
          </a:p>
        </p:txBody>
      </p:sp>
    </p:spTree>
    <p:extLst>
      <p:ext uri="{BB962C8B-B14F-4D97-AF65-F5344CB8AC3E}">
        <p14:creationId xmlns:p14="http://schemas.microsoft.com/office/powerpoint/2010/main" xmlns="" val="2451992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2CA44-179B-427F-A66A-0A74F568AB04}" type="datetime1">
              <a:rPr lang="fr-FR" smtClean="0"/>
              <a:pPr/>
              <a:t>21/09/2019</a:t>
            </a:fld>
            <a:endParaRPr lang="fr-FR"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069F3E-E0E9-42B9-AF30-FECA7BEF6747}" type="slidenum">
              <a:rPr lang="fr-FR" smtClean="0"/>
              <a:pPr/>
              <a:t>‹N°›</a:t>
            </a:fld>
            <a:endParaRPr lang="fr-FR" dirty="0"/>
          </a:p>
        </p:txBody>
      </p:sp>
    </p:spTree>
    <p:extLst>
      <p:ext uri="{BB962C8B-B14F-4D97-AF65-F5344CB8AC3E}">
        <p14:creationId xmlns:p14="http://schemas.microsoft.com/office/powerpoint/2010/main" xmlns="" val="1727068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5.png"/><Relationship Id="rId7"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0.emf"/></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0.emf"/><Relationship Id="rId3" Type="http://schemas.openxmlformats.org/officeDocument/2006/relationships/image" Target="../media/image15.png"/><Relationship Id="rId7" Type="http://schemas.openxmlformats.org/officeDocument/2006/relationships/image" Target="../media/image21.png"/><Relationship Id="rId12"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jpeg"/><Relationship Id="rId11" Type="http://schemas.openxmlformats.org/officeDocument/2006/relationships/image" Target="../media/image18.emf"/><Relationship Id="rId5" Type="http://schemas.openxmlformats.org/officeDocument/2006/relationships/image" Target="../media/image17.png"/><Relationship Id="rId10" Type="http://schemas.openxmlformats.org/officeDocument/2006/relationships/image" Target="../media/image23.emf"/><Relationship Id="rId4" Type="http://schemas.openxmlformats.org/officeDocument/2006/relationships/image" Target="../media/image16.png"/><Relationship Id="rId9" Type="http://schemas.openxmlformats.org/officeDocument/2006/relationships/image" Target="../media/image22.emf"/></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0.emf"/><Relationship Id="rId3" Type="http://schemas.openxmlformats.org/officeDocument/2006/relationships/image" Target="../media/image24.png"/><Relationship Id="rId7" Type="http://schemas.openxmlformats.org/officeDocument/2006/relationships/image" Target="../media/image1.jpeg"/><Relationship Id="rId12" Type="http://schemas.openxmlformats.org/officeDocument/2006/relationships/image" Target="../media/image22.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3.emf"/><Relationship Id="rId5" Type="http://schemas.openxmlformats.org/officeDocument/2006/relationships/image" Target="../media/image16.png"/><Relationship Id="rId10" Type="http://schemas.openxmlformats.org/officeDocument/2006/relationships/image" Target="../media/image18.emf"/><Relationship Id="rId4" Type="http://schemas.openxmlformats.org/officeDocument/2006/relationships/image" Target="../media/image25.png"/><Relationship Id="rId9" Type="http://schemas.openxmlformats.org/officeDocument/2006/relationships/image" Target="../media/image19.emf"/><Relationship Id="rId1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2.emf"/><Relationship Id="rId4" Type="http://schemas.openxmlformats.org/officeDocument/2006/relationships/image" Target="../media/image28.emf"/></Relationships>
</file>

<file path=ppt/slides/_rels/slide17.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30.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8.emf"/><Relationship Id="rId10" Type="http://schemas.openxmlformats.org/officeDocument/2006/relationships/image" Target="../media/image23.emf"/><Relationship Id="rId4" Type="http://schemas.openxmlformats.org/officeDocument/2006/relationships/image" Target="../media/image31.png"/><Relationship Id="rId9"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www.cmu.fr/faqreformecmuc.php" TargetMode="External"/><Relationship Id="rId7" Type="http://schemas.openxmlformats.org/officeDocument/2006/relationships/hyperlink" Target="https://www.service-public.fr/particuliers/vosdroits/F10027"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www.cmu.fr/" TargetMode="External"/><Relationship Id="rId5" Type="http://schemas.openxmlformats.org/officeDocument/2006/relationships/hyperlink" Target="https://www.ameli.fr/" TargetMode="External"/><Relationship Id="rId4" Type="http://schemas.openxmlformats.org/officeDocument/2006/relationships/hyperlink" Target="https://solidarites-sante.gouv.fr/"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3" cstate="print">
            <a:extLst>
              <a:ext uri="{28A0092B-C50C-407E-A947-70E740481C1C}">
                <a14:useLocalDpi xmlns:a14="http://schemas.microsoft.com/office/drawing/2010/main" xmlns="" val="0"/>
              </a:ext>
            </a:extLst>
          </a:blip>
          <a:stretch>
            <a:fillRect/>
          </a:stretch>
        </p:blipFill>
        <p:spPr>
          <a:xfrm>
            <a:off x="-4322" y="-880"/>
            <a:ext cx="3027045" cy="2263775"/>
          </a:xfrm>
          <a:prstGeom prst="rect">
            <a:avLst/>
          </a:prstGeom>
          <a:noFill/>
        </p:spPr>
      </p:pic>
      <p:sp>
        <p:nvSpPr>
          <p:cNvPr id="2" name="Titre 1"/>
          <p:cNvSpPr>
            <a:spLocks noGrp="1"/>
          </p:cNvSpPr>
          <p:nvPr>
            <p:ph type="ctrTitle"/>
          </p:nvPr>
        </p:nvSpPr>
        <p:spPr>
          <a:xfrm>
            <a:off x="762802" y="1920863"/>
            <a:ext cx="7772400" cy="4191917"/>
          </a:xfrm>
        </p:spPr>
        <p:txBody>
          <a:bodyPr>
            <a:spAutoFit/>
          </a:bodyPr>
          <a:lstStyle/>
          <a:p>
            <a:r>
              <a:rPr lang="fr-FR" sz="4400" b="1" dirty="0">
                <a:solidFill>
                  <a:srgbClr val="009ABC"/>
                </a:solidFill>
              </a:rPr>
              <a:t>Présentation de la réforme des dispositifs d’aide à la complémentaire santé</a:t>
            </a:r>
            <a:br>
              <a:rPr lang="fr-FR" sz="4400" b="1" dirty="0">
                <a:solidFill>
                  <a:srgbClr val="009ABC"/>
                </a:solidFill>
              </a:rPr>
            </a:br>
            <a:r>
              <a:rPr lang="fr-FR" sz="4400" b="1" dirty="0">
                <a:solidFill>
                  <a:srgbClr val="009ABC"/>
                </a:solidFill>
              </a:rPr>
              <a:t/>
            </a:r>
            <a:br>
              <a:rPr lang="fr-FR" sz="4400" b="1" dirty="0">
                <a:solidFill>
                  <a:srgbClr val="009ABC"/>
                </a:solidFill>
              </a:rPr>
            </a:br>
            <a:r>
              <a:rPr lang="fr-FR" sz="2800" b="1" dirty="0">
                <a:solidFill>
                  <a:srgbClr val="FF0000"/>
                </a:solidFill>
              </a:rPr>
              <a:t>Document provisoire – </a:t>
            </a:r>
            <a:br>
              <a:rPr lang="fr-FR" sz="2800" b="1" dirty="0">
                <a:solidFill>
                  <a:srgbClr val="FF0000"/>
                </a:solidFill>
              </a:rPr>
            </a:br>
            <a:r>
              <a:rPr lang="fr-FR" sz="2800" b="1" dirty="0">
                <a:solidFill>
                  <a:srgbClr val="FF0000"/>
                </a:solidFill>
              </a:rPr>
              <a:t>évolutif en fonction des précisions qui seront apportées</a:t>
            </a:r>
            <a:r>
              <a:rPr lang="fr-FR" sz="3600" b="1" dirty="0">
                <a:solidFill>
                  <a:srgbClr val="009ABC"/>
                </a:solidFill>
              </a:rPr>
              <a:t/>
            </a:r>
            <a:br>
              <a:rPr lang="fr-FR" sz="3600" b="1" dirty="0">
                <a:solidFill>
                  <a:srgbClr val="009ABC"/>
                </a:solidFill>
              </a:rPr>
            </a:br>
            <a:endParaRPr lang="fr-FR" sz="3600" b="1" dirty="0">
              <a:solidFill>
                <a:srgbClr val="009BBE"/>
              </a:solidFill>
              <a:latin typeface="+mn-lt"/>
            </a:endParaRPr>
          </a:p>
        </p:txBody>
      </p:sp>
      <p:sp>
        <p:nvSpPr>
          <p:cNvPr id="3" name="Sous-titre 2"/>
          <p:cNvSpPr>
            <a:spLocks noGrp="1"/>
          </p:cNvSpPr>
          <p:nvPr>
            <p:ph type="subTitle" idx="1"/>
          </p:nvPr>
        </p:nvSpPr>
        <p:spPr>
          <a:xfrm>
            <a:off x="1143000" y="5992129"/>
            <a:ext cx="6858000" cy="719171"/>
          </a:xfrm>
        </p:spPr>
        <p:txBody>
          <a:bodyPr>
            <a:spAutoFit/>
          </a:bodyPr>
          <a:lstStyle/>
          <a:p>
            <a:r>
              <a:rPr lang="fr-FR" sz="1800" b="1" dirty="0">
                <a:solidFill>
                  <a:srgbClr val="96C31E"/>
                </a:solidFill>
              </a:rPr>
              <a:t>Comité associations / Fonds CMU-C</a:t>
            </a:r>
          </a:p>
          <a:p>
            <a:r>
              <a:rPr lang="fr-FR" sz="1800" b="1" dirty="0">
                <a:solidFill>
                  <a:srgbClr val="96C31E"/>
                </a:solidFill>
              </a:rPr>
              <a:t> 6 septembre 2019</a:t>
            </a:r>
          </a:p>
        </p:txBody>
      </p:sp>
    </p:spTree>
    <p:extLst>
      <p:ext uri="{BB962C8B-B14F-4D97-AF65-F5344CB8AC3E}">
        <p14:creationId xmlns:p14="http://schemas.microsoft.com/office/powerpoint/2010/main" xmlns="" val="496904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9303" y="426568"/>
            <a:ext cx="8319407" cy="424732"/>
          </a:xfrm>
        </p:spPr>
        <p:txBody>
          <a:bodyPr/>
          <a:lstStyle/>
          <a:p>
            <a:r>
              <a:rPr lang="fr-FR" dirty="0"/>
              <a:t>Présentation du nouveau formulaire</a:t>
            </a:r>
          </a:p>
        </p:txBody>
      </p:sp>
      <p:sp>
        <p:nvSpPr>
          <p:cNvPr id="4" name="Espace réservé du numéro de diapositive 3"/>
          <p:cNvSpPr>
            <a:spLocks noGrp="1"/>
          </p:cNvSpPr>
          <p:nvPr>
            <p:ph type="sldNum" sz="quarter" idx="12"/>
          </p:nvPr>
        </p:nvSpPr>
        <p:spPr/>
        <p:txBody>
          <a:bodyPr/>
          <a:lstStyle/>
          <a:p>
            <a:fld id="{D0069F3E-E0E9-42B9-AF30-FECA7BEF6747}" type="slidenum">
              <a:rPr lang="fr-FR" smtClean="0"/>
              <a:pPr/>
              <a:t>10</a:t>
            </a:fld>
            <a:endParaRPr lang="fr-FR" dirty="0"/>
          </a:p>
        </p:txBody>
      </p:sp>
      <p:sp>
        <p:nvSpPr>
          <p:cNvPr id="9" name="Espace réservé du contenu 2"/>
          <p:cNvSpPr txBox="1">
            <a:spLocks/>
          </p:cNvSpPr>
          <p:nvPr/>
        </p:nvSpPr>
        <p:spPr>
          <a:xfrm>
            <a:off x="669303" y="1038239"/>
            <a:ext cx="7846048" cy="1834348"/>
          </a:xfrm>
          <a:prstGeom prst="rect">
            <a:avLst/>
          </a:prstGeom>
        </p:spPr>
        <p:txBody>
          <a:bodyPr vert="horz" wrap="square" lIns="91440" tIns="45720" rIns="91440" bIns="45720" rtlCol="0">
            <a:spAutoFit/>
          </a:bodyPr>
          <a:lstStyle>
            <a:lvl1pPr marL="542925" indent="-542925" algn="l" defTabSz="914400" rtl="0" eaLnBrk="1" latinLnBrk="0" hangingPunct="1">
              <a:lnSpc>
                <a:spcPct val="90000"/>
              </a:lnSpc>
              <a:spcBef>
                <a:spcPts val="1000"/>
              </a:spcBef>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9BBE"/>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6C31E"/>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1980000" indent="-180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None/>
            </a:pPr>
            <a:endParaRPr lang="fr-FR" sz="1800" dirty="0">
              <a:solidFill>
                <a:prstClr val="black"/>
              </a:solidFill>
            </a:endParaRPr>
          </a:p>
          <a:p>
            <a:pPr marL="542925" lvl="1" indent="-542925">
              <a:spcBef>
                <a:spcPts val="1000"/>
              </a:spcBef>
              <a:buFont typeface="Wingdings" panose="05000000000000000000" pitchFamily="2" charset="2"/>
              <a:buChar char="§"/>
            </a:pPr>
            <a:r>
              <a:rPr lang="fr-FR" sz="2000" dirty="0">
                <a:solidFill>
                  <a:prstClr val="black"/>
                </a:solidFill>
              </a:rPr>
              <a:t>Un formulaire modifié a minima pour tenir compte du changement de nom et des nouveautés citées précédemment.</a:t>
            </a:r>
          </a:p>
          <a:p>
            <a:pPr marL="542925" lvl="1" indent="-542925">
              <a:spcBef>
                <a:spcPts val="1000"/>
              </a:spcBef>
              <a:buFont typeface="Wingdings" panose="05000000000000000000" pitchFamily="2" charset="2"/>
              <a:buChar char="§"/>
            </a:pPr>
            <a:endParaRPr lang="fr-FR" sz="2000" dirty="0">
              <a:solidFill>
                <a:prstClr val="black"/>
              </a:solidFill>
            </a:endParaRPr>
          </a:p>
          <a:p>
            <a:pPr marL="542925" lvl="1" indent="-542925">
              <a:spcBef>
                <a:spcPts val="1000"/>
              </a:spcBef>
              <a:buFont typeface="Wingdings" panose="05000000000000000000" pitchFamily="2" charset="2"/>
              <a:buChar char="§"/>
            </a:pPr>
            <a:r>
              <a:rPr lang="fr-FR" sz="2000" i="1" dirty="0">
                <a:solidFill>
                  <a:prstClr val="black"/>
                </a:solidFill>
              </a:rPr>
              <a:t>Document présenté </a:t>
            </a:r>
            <a:r>
              <a:rPr lang="fr-FR" sz="2000" i="1">
                <a:solidFill>
                  <a:prstClr val="black"/>
                </a:solidFill>
              </a:rPr>
              <a:t>en séance</a:t>
            </a:r>
            <a:endParaRPr lang="fr-FR" sz="2000" i="1" dirty="0">
              <a:solidFill>
                <a:prstClr val="black"/>
              </a:solidFill>
            </a:endParaRPr>
          </a:p>
        </p:txBody>
      </p:sp>
    </p:spTree>
    <p:extLst>
      <p:ext uri="{BB962C8B-B14F-4D97-AF65-F5344CB8AC3E}">
        <p14:creationId xmlns:p14="http://schemas.microsoft.com/office/powerpoint/2010/main" xmlns="" val="238731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36B721BE-E923-4388-B66D-BA0371878B79}"/>
              </a:ext>
            </a:extLst>
          </p:cNvPr>
          <p:cNvSpPr/>
          <p:nvPr/>
        </p:nvSpPr>
        <p:spPr>
          <a:xfrm>
            <a:off x="4770902" y="932201"/>
            <a:ext cx="1371819" cy="5916008"/>
          </a:xfrm>
          <a:prstGeom prst="rect">
            <a:avLst/>
          </a:prstGeom>
          <a:solidFill>
            <a:schemeClr val="bg1">
              <a:lumMod val="85000"/>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2D0029FD-F84D-4EC0-9B90-4C7AAA82B178}"/>
              </a:ext>
            </a:extLst>
          </p:cNvPr>
          <p:cNvSpPr/>
          <p:nvPr/>
        </p:nvSpPr>
        <p:spPr>
          <a:xfrm>
            <a:off x="2353358" y="934035"/>
            <a:ext cx="1371819" cy="5916008"/>
          </a:xfrm>
          <a:prstGeom prst="rect">
            <a:avLst/>
          </a:prstGeom>
          <a:solidFill>
            <a:schemeClr val="bg1">
              <a:lumMod val="85000"/>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 coins arrondis 10">
            <a:extLst>
              <a:ext uri="{FF2B5EF4-FFF2-40B4-BE49-F238E27FC236}">
                <a16:creationId xmlns:a16="http://schemas.microsoft.com/office/drawing/2014/main" xmlns="" id="{3D7F7289-1E58-4542-94A7-7D9F37EE721E}"/>
              </a:ext>
            </a:extLst>
          </p:cNvPr>
          <p:cNvSpPr/>
          <p:nvPr/>
        </p:nvSpPr>
        <p:spPr>
          <a:xfrm>
            <a:off x="2005212" y="5770833"/>
            <a:ext cx="4773084" cy="863569"/>
          </a:xfrm>
          <a:prstGeom prst="roundRect">
            <a:avLst/>
          </a:prstGeom>
          <a:solidFill>
            <a:srgbClr val="FF5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23102" y="-5440"/>
            <a:ext cx="9010057" cy="646331"/>
          </a:xfrm>
        </p:spPr>
        <p:txBody>
          <a:bodyPr/>
          <a:lstStyle/>
          <a:p>
            <a:r>
              <a:rPr lang="fr-FR" sz="2000" dirty="0"/>
              <a:t>Pour les bénéficiaires de la complémentaire santé solidaire sans participation financière, une démarche identique à l’actuelle</a:t>
            </a:r>
          </a:p>
        </p:txBody>
      </p:sp>
      <p:sp>
        <p:nvSpPr>
          <p:cNvPr id="3" name="Espace réservé du contenu 2"/>
          <p:cNvSpPr>
            <a:spLocks noGrp="1"/>
          </p:cNvSpPr>
          <p:nvPr>
            <p:ph idx="1"/>
          </p:nvPr>
        </p:nvSpPr>
        <p:spPr>
          <a:xfrm>
            <a:off x="2288059" y="924913"/>
            <a:ext cx="1466850" cy="1089529"/>
          </a:xfrm>
        </p:spPr>
        <p:txBody>
          <a:bodyPr/>
          <a:lstStyle/>
          <a:p>
            <a:pPr marL="0" indent="0" algn="ctr">
              <a:buClr>
                <a:srgbClr val="FF5050"/>
              </a:buClr>
              <a:buNone/>
            </a:pPr>
            <a:r>
              <a:rPr lang="fr-FR" sz="1200" b="1" dirty="0">
                <a:solidFill>
                  <a:schemeClr val="bg2">
                    <a:lumMod val="25000"/>
                  </a:schemeClr>
                </a:solidFill>
              </a:rPr>
              <a:t>Première étape : </a:t>
            </a:r>
            <a:r>
              <a:rPr lang="fr-FR" sz="1200" dirty="0">
                <a:solidFill>
                  <a:schemeClr val="bg2">
                    <a:lumMod val="25000"/>
                  </a:schemeClr>
                </a:solidFill>
              </a:rPr>
              <a:t>demande de complémentaire santé solidaire et choix du gestionnaire</a:t>
            </a:r>
          </a:p>
        </p:txBody>
      </p:sp>
      <p:sp>
        <p:nvSpPr>
          <p:cNvPr id="4" name="Espace réservé du numéro de diapositive 3"/>
          <p:cNvSpPr>
            <a:spLocks noGrp="1"/>
          </p:cNvSpPr>
          <p:nvPr>
            <p:ph type="sldNum" sz="quarter" idx="12"/>
          </p:nvPr>
        </p:nvSpPr>
        <p:spPr>
          <a:xfrm>
            <a:off x="7039744" y="6493965"/>
            <a:ext cx="2057400" cy="365125"/>
          </a:xfrm>
        </p:spPr>
        <p:txBody>
          <a:bodyPr/>
          <a:lstStyle/>
          <a:p>
            <a:fld id="{D0069F3E-E0E9-42B9-AF30-FECA7BEF6747}" type="slidenum">
              <a:rPr lang="fr-FR" smtClean="0">
                <a:solidFill>
                  <a:prstClr val="black">
                    <a:tint val="75000"/>
                  </a:prstClr>
                </a:solidFill>
              </a:rPr>
              <a:pPr/>
              <a:t>11</a:t>
            </a:fld>
            <a:endParaRPr lang="fr-FR" dirty="0">
              <a:solidFill>
                <a:prstClr val="black">
                  <a:tint val="75000"/>
                </a:prstClr>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88897" y="1917479"/>
            <a:ext cx="914029" cy="6176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8" name="Connecteur droit avec flèche 7"/>
          <p:cNvCxnSpPr>
            <a:cxnSpLocks/>
          </p:cNvCxnSpPr>
          <p:nvPr/>
        </p:nvCxnSpPr>
        <p:spPr>
          <a:xfrm flipV="1">
            <a:off x="2561955" y="2583282"/>
            <a:ext cx="1223232" cy="1051117"/>
          </a:xfrm>
          <a:prstGeom prst="straightConnector1">
            <a:avLst/>
          </a:prstGeom>
          <a:ln w="38100">
            <a:solidFill>
              <a:srgbClr val="009ABC"/>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e 14">
            <a:extLst>
              <a:ext uri="{FF2B5EF4-FFF2-40B4-BE49-F238E27FC236}">
                <a16:creationId xmlns:a16="http://schemas.microsoft.com/office/drawing/2014/main" xmlns="" id="{0DE9BD76-D09E-4F88-8C17-E58284838D04}"/>
              </a:ext>
            </a:extLst>
          </p:cNvPr>
          <p:cNvGrpSpPr/>
          <p:nvPr/>
        </p:nvGrpSpPr>
        <p:grpSpPr>
          <a:xfrm>
            <a:off x="2836011" y="2645083"/>
            <a:ext cx="1004274" cy="1579134"/>
            <a:chOff x="1519164" y="2501875"/>
            <a:chExt cx="1004274" cy="1579134"/>
          </a:xfrm>
        </p:grpSpPr>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99655" y="2501875"/>
              <a:ext cx="560918" cy="7937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ZoneTexte 9">
              <a:extLst>
                <a:ext uri="{FF2B5EF4-FFF2-40B4-BE49-F238E27FC236}">
                  <a16:creationId xmlns:a16="http://schemas.microsoft.com/office/drawing/2014/main" xmlns="" id="{DE32ADAA-31AA-4217-9D72-B8B6AF20D170}"/>
                </a:ext>
              </a:extLst>
            </p:cNvPr>
            <p:cNvSpPr txBox="1"/>
            <p:nvPr/>
          </p:nvSpPr>
          <p:spPr>
            <a:xfrm>
              <a:off x="1519164" y="3373123"/>
              <a:ext cx="1004274" cy="707886"/>
            </a:xfrm>
            <a:prstGeom prst="rect">
              <a:avLst/>
            </a:prstGeom>
            <a:noFill/>
          </p:spPr>
          <p:txBody>
            <a:bodyPr wrap="square" rtlCol="0">
              <a:spAutoFit/>
            </a:bodyPr>
            <a:lstStyle/>
            <a:p>
              <a:pPr algn="ctr"/>
              <a:r>
                <a:rPr lang="fr-FR" sz="1000" dirty="0"/>
                <a:t>Nouveau formulaire (avec choix OC ou CPAM)</a:t>
              </a:r>
            </a:p>
          </p:txBody>
        </p:sp>
      </p:grpSp>
      <p:cxnSp>
        <p:nvCxnSpPr>
          <p:cNvPr id="41" name="Connecteur droit avec flèche 40">
            <a:extLst>
              <a:ext uri="{FF2B5EF4-FFF2-40B4-BE49-F238E27FC236}">
                <a16:creationId xmlns:a16="http://schemas.microsoft.com/office/drawing/2014/main" xmlns="" id="{B1BDE804-F521-4028-B082-BFA467B7AF82}"/>
              </a:ext>
            </a:extLst>
          </p:cNvPr>
          <p:cNvCxnSpPr>
            <a:cxnSpLocks/>
          </p:cNvCxnSpPr>
          <p:nvPr/>
        </p:nvCxnSpPr>
        <p:spPr>
          <a:xfrm>
            <a:off x="4583292" y="2535131"/>
            <a:ext cx="1572186" cy="1158906"/>
          </a:xfrm>
          <a:prstGeom prst="straightConnector1">
            <a:avLst/>
          </a:prstGeom>
          <a:ln w="38100">
            <a:solidFill>
              <a:srgbClr val="009ABC"/>
            </a:solidFill>
            <a:tailEnd type="arrow"/>
          </a:ln>
        </p:spPr>
        <p:style>
          <a:lnRef idx="1">
            <a:schemeClr val="accent1"/>
          </a:lnRef>
          <a:fillRef idx="0">
            <a:schemeClr val="accent1"/>
          </a:fillRef>
          <a:effectRef idx="0">
            <a:schemeClr val="accent1"/>
          </a:effectRef>
          <a:fontRef idx="minor">
            <a:schemeClr val="tx1"/>
          </a:fontRef>
        </p:style>
      </p:cxnSp>
      <p:pic>
        <p:nvPicPr>
          <p:cNvPr id="52" name="Image 51">
            <a:extLst>
              <a:ext uri="{FF2B5EF4-FFF2-40B4-BE49-F238E27FC236}">
                <a16:creationId xmlns:a16="http://schemas.microsoft.com/office/drawing/2014/main" xmlns="" id="{93445B90-B02B-4AA5-B4EE-9000F7CB0B93}"/>
              </a:ext>
            </a:extLst>
          </p:cNvPr>
          <p:cNvPicPr/>
          <p:nvPr/>
        </p:nvPicPr>
        <p:blipFill>
          <a:blip r:embed="rId5" cstate="print">
            <a:extLst>
              <a:ext uri="{28A0092B-C50C-407E-A947-70E740481C1C}">
                <a14:useLocalDpi xmlns:a14="http://schemas.microsoft.com/office/drawing/2010/main" xmlns="" val="0"/>
              </a:ext>
            </a:extLst>
          </a:blip>
          <a:stretch>
            <a:fillRect/>
          </a:stretch>
        </p:blipFill>
        <p:spPr>
          <a:xfrm>
            <a:off x="5174375" y="2012592"/>
            <a:ext cx="959492" cy="610860"/>
          </a:xfrm>
          <a:prstGeom prst="rect">
            <a:avLst/>
          </a:prstGeom>
          <a:noFill/>
        </p:spPr>
      </p:pic>
      <p:sp>
        <p:nvSpPr>
          <p:cNvPr id="59" name="Espace réservé du contenu 2">
            <a:extLst>
              <a:ext uri="{FF2B5EF4-FFF2-40B4-BE49-F238E27FC236}">
                <a16:creationId xmlns:a16="http://schemas.microsoft.com/office/drawing/2014/main" xmlns="" id="{18513948-87B3-47DE-839A-E1ADC63D2933}"/>
              </a:ext>
            </a:extLst>
          </p:cNvPr>
          <p:cNvSpPr txBox="1">
            <a:spLocks/>
          </p:cNvSpPr>
          <p:nvPr/>
        </p:nvSpPr>
        <p:spPr>
          <a:xfrm>
            <a:off x="4666907" y="922159"/>
            <a:ext cx="1594509" cy="757130"/>
          </a:xfrm>
          <a:prstGeom prst="rect">
            <a:avLst/>
          </a:prstGeom>
        </p:spPr>
        <p:txBody>
          <a:bodyPr vert="horz" wrap="square" lIns="91440" tIns="45720" rIns="91440" bIns="45720" rtlCol="0">
            <a:spAutoFit/>
          </a:bodyPr>
          <a:lstStyle>
            <a:lvl1pPr marL="542925" indent="-542925" algn="l" defTabSz="914400" rtl="0" eaLnBrk="1" latinLnBrk="0" hangingPunct="1">
              <a:lnSpc>
                <a:spcPct val="90000"/>
              </a:lnSpc>
              <a:spcBef>
                <a:spcPts val="1000"/>
              </a:spcBef>
              <a:buFontTx/>
              <a:buBlip>
                <a:blip r:embed="rId6"/>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9BBE"/>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6C31E"/>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1980000" indent="-180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FF5050"/>
              </a:buClr>
              <a:buNone/>
            </a:pPr>
            <a:r>
              <a:rPr lang="fr-FR" sz="1200" b="1" dirty="0">
                <a:solidFill>
                  <a:schemeClr val="bg2">
                    <a:lumMod val="25000"/>
                  </a:schemeClr>
                </a:solidFill>
              </a:rPr>
              <a:t>Deuxième étape : </a:t>
            </a:r>
            <a:r>
              <a:rPr lang="fr-FR" sz="1200" dirty="0">
                <a:solidFill>
                  <a:schemeClr val="bg2">
                    <a:lumMod val="25000"/>
                  </a:schemeClr>
                </a:solidFill>
              </a:rPr>
              <a:t>Ouverture des droits pour 1 an et envoi attestation</a:t>
            </a:r>
          </a:p>
        </p:txBody>
      </p:sp>
      <p:sp>
        <p:nvSpPr>
          <p:cNvPr id="84" name="ZoneTexte 83">
            <a:extLst>
              <a:ext uri="{FF2B5EF4-FFF2-40B4-BE49-F238E27FC236}">
                <a16:creationId xmlns:a16="http://schemas.microsoft.com/office/drawing/2014/main" xmlns="" id="{9739B45B-DBFD-4357-8061-5A3B456DB12E}"/>
              </a:ext>
            </a:extLst>
          </p:cNvPr>
          <p:cNvSpPr txBox="1"/>
          <p:nvPr/>
        </p:nvSpPr>
        <p:spPr>
          <a:xfrm>
            <a:off x="-56497" y="6020363"/>
            <a:ext cx="807233" cy="369332"/>
          </a:xfrm>
          <a:prstGeom prst="rect">
            <a:avLst/>
          </a:prstGeom>
          <a:noFill/>
        </p:spPr>
        <p:txBody>
          <a:bodyPr wrap="square" rtlCol="0">
            <a:spAutoFit/>
          </a:bodyPr>
          <a:lstStyle/>
          <a:p>
            <a:r>
              <a:rPr lang="fr-FR" b="1" dirty="0"/>
              <a:t>Délais</a:t>
            </a:r>
          </a:p>
        </p:txBody>
      </p:sp>
      <p:sp>
        <p:nvSpPr>
          <p:cNvPr id="85" name="ZoneTexte 84">
            <a:extLst>
              <a:ext uri="{FF2B5EF4-FFF2-40B4-BE49-F238E27FC236}">
                <a16:creationId xmlns:a16="http://schemas.microsoft.com/office/drawing/2014/main" xmlns="" id="{8BFEF7DF-7B8A-4FE4-839B-6AD79D0752D1}"/>
              </a:ext>
            </a:extLst>
          </p:cNvPr>
          <p:cNvSpPr txBox="1"/>
          <p:nvPr/>
        </p:nvSpPr>
        <p:spPr>
          <a:xfrm>
            <a:off x="3578833" y="5852105"/>
            <a:ext cx="1194812" cy="769441"/>
          </a:xfrm>
          <a:prstGeom prst="rect">
            <a:avLst/>
          </a:prstGeom>
          <a:noFill/>
        </p:spPr>
        <p:txBody>
          <a:bodyPr wrap="square" rtlCol="0">
            <a:spAutoFit/>
          </a:bodyPr>
          <a:lstStyle/>
          <a:p>
            <a:pPr algn="ctr"/>
            <a:r>
              <a:rPr lang="fr-FR" sz="1100" dirty="0">
                <a:solidFill>
                  <a:schemeClr val="bg2">
                    <a:lumMod val="25000"/>
                  </a:schemeClr>
                </a:solidFill>
              </a:rPr>
              <a:t>Traitement de la demande par la CPAM : </a:t>
            </a:r>
            <a:r>
              <a:rPr lang="fr-FR" sz="1100" b="1" dirty="0">
                <a:solidFill>
                  <a:schemeClr val="bg2">
                    <a:lumMod val="25000"/>
                  </a:schemeClr>
                </a:solidFill>
              </a:rPr>
              <a:t>2 mois max</a:t>
            </a:r>
          </a:p>
        </p:txBody>
      </p:sp>
      <p:sp>
        <p:nvSpPr>
          <p:cNvPr id="95" name="ZoneTexte 94">
            <a:extLst>
              <a:ext uri="{FF2B5EF4-FFF2-40B4-BE49-F238E27FC236}">
                <a16:creationId xmlns:a16="http://schemas.microsoft.com/office/drawing/2014/main" xmlns="" id="{CDA7073B-8115-431C-862B-E6A3EF418CF6}"/>
              </a:ext>
            </a:extLst>
          </p:cNvPr>
          <p:cNvSpPr txBox="1"/>
          <p:nvPr/>
        </p:nvSpPr>
        <p:spPr>
          <a:xfrm>
            <a:off x="2243914" y="5992405"/>
            <a:ext cx="1104359" cy="261610"/>
          </a:xfrm>
          <a:prstGeom prst="rect">
            <a:avLst/>
          </a:prstGeom>
          <a:noFill/>
        </p:spPr>
        <p:txBody>
          <a:bodyPr wrap="square" rtlCol="0">
            <a:spAutoFit/>
          </a:bodyPr>
          <a:lstStyle/>
          <a:p>
            <a:r>
              <a:rPr lang="fr-FR" sz="1100" dirty="0">
                <a:solidFill>
                  <a:schemeClr val="bg2">
                    <a:lumMod val="25000"/>
                  </a:schemeClr>
                </a:solidFill>
              </a:rPr>
              <a:t>Dépôt demande</a:t>
            </a:r>
          </a:p>
        </p:txBody>
      </p:sp>
      <p:sp>
        <p:nvSpPr>
          <p:cNvPr id="97" name="ZoneTexte 96">
            <a:extLst>
              <a:ext uri="{FF2B5EF4-FFF2-40B4-BE49-F238E27FC236}">
                <a16:creationId xmlns:a16="http://schemas.microsoft.com/office/drawing/2014/main" xmlns="" id="{BD42F340-91CF-42C8-A218-7B9363E0D3BA}"/>
              </a:ext>
            </a:extLst>
          </p:cNvPr>
          <p:cNvSpPr txBox="1"/>
          <p:nvPr/>
        </p:nvSpPr>
        <p:spPr>
          <a:xfrm>
            <a:off x="5180125" y="5836809"/>
            <a:ext cx="1460599" cy="769441"/>
          </a:xfrm>
          <a:prstGeom prst="rect">
            <a:avLst/>
          </a:prstGeom>
          <a:noFill/>
        </p:spPr>
        <p:txBody>
          <a:bodyPr wrap="square" rtlCol="0">
            <a:spAutoFit/>
          </a:bodyPr>
          <a:lstStyle/>
          <a:p>
            <a:pPr algn="ctr"/>
            <a:r>
              <a:rPr lang="fr-FR" sz="1100" dirty="0">
                <a:solidFill>
                  <a:schemeClr val="bg2">
                    <a:lumMod val="25000"/>
                  </a:schemeClr>
                </a:solidFill>
              </a:rPr>
              <a:t>Ouverture des droits : </a:t>
            </a:r>
            <a:r>
              <a:rPr lang="fr-FR" sz="1100" b="1" dirty="0">
                <a:solidFill>
                  <a:schemeClr val="bg2">
                    <a:lumMod val="25000"/>
                  </a:schemeClr>
                </a:solidFill>
              </a:rPr>
              <a:t>1</a:t>
            </a:r>
            <a:r>
              <a:rPr lang="fr-FR" sz="1100" b="1" baseline="30000" dirty="0">
                <a:solidFill>
                  <a:schemeClr val="bg2">
                    <a:lumMod val="25000"/>
                  </a:schemeClr>
                </a:solidFill>
              </a:rPr>
              <a:t>er</a:t>
            </a:r>
            <a:r>
              <a:rPr lang="fr-FR" sz="1100" b="1" dirty="0">
                <a:solidFill>
                  <a:schemeClr val="bg2">
                    <a:lumMod val="25000"/>
                  </a:schemeClr>
                </a:solidFill>
              </a:rPr>
              <a:t> jour du mois suivant </a:t>
            </a:r>
            <a:r>
              <a:rPr lang="fr-FR" sz="1100" dirty="0">
                <a:solidFill>
                  <a:schemeClr val="bg2">
                    <a:lumMod val="25000"/>
                  </a:schemeClr>
                </a:solidFill>
              </a:rPr>
              <a:t>la décision de la CPAM</a:t>
            </a:r>
          </a:p>
        </p:txBody>
      </p:sp>
      <p:pic>
        <p:nvPicPr>
          <p:cNvPr id="17" name="Image 16">
            <a:extLst>
              <a:ext uri="{FF2B5EF4-FFF2-40B4-BE49-F238E27FC236}">
                <a16:creationId xmlns:a16="http://schemas.microsoft.com/office/drawing/2014/main" xmlns="" id="{0B2B9ACB-1957-4CA9-B1A9-29223950ED9C}"/>
              </a:ext>
            </a:extLst>
          </p:cNvPr>
          <p:cNvPicPr>
            <a:picLocks noChangeAspect="1"/>
          </p:cNvPicPr>
          <p:nvPr/>
        </p:nvPicPr>
        <p:blipFill>
          <a:blip r:embed="rId7" cstate="print"/>
          <a:stretch>
            <a:fillRect/>
          </a:stretch>
        </p:blipFill>
        <p:spPr>
          <a:xfrm>
            <a:off x="5974810" y="3742122"/>
            <a:ext cx="1029216" cy="1133912"/>
          </a:xfrm>
          <a:prstGeom prst="rect">
            <a:avLst/>
          </a:prstGeom>
        </p:spPr>
      </p:pic>
      <p:pic>
        <p:nvPicPr>
          <p:cNvPr id="18" name="Image 17">
            <a:extLst>
              <a:ext uri="{FF2B5EF4-FFF2-40B4-BE49-F238E27FC236}">
                <a16:creationId xmlns:a16="http://schemas.microsoft.com/office/drawing/2014/main" xmlns="" id="{60C35C5E-8A27-4334-BB7E-08B46F9CA176}"/>
              </a:ext>
            </a:extLst>
          </p:cNvPr>
          <p:cNvPicPr>
            <a:picLocks noChangeAspect="1"/>
          </p:cNvPicPr>
          <p:nvPr/>
        </p:nvPicPr>
        <p:blipFill>
          <a:blip r:embed="rId8" cstate="print"/>
          <a:stretch>
            <a:fillRect/>
          </a:stretch>
        </p:blipFill>
        <p:spPr>
          <a:xfrm>
            <a:off x="2021123" y="3682550"/>
            <a:ext cx="1050286" cy="1260377"/>
          </a:xfrm>
          <a:prstGeom prst="rect">
            <a:avLst/>
          </a:prstGeom>
        </p:spPr>
      </p:pic>
      <p:pic>
        <p:nvPicPr>
          <p:cNvPr id="42" name="Image 41">
            <a:extLst>
              <a:ext uri="{FF2B5EF4-FFF2-40B4-BE49-F238E27FC236}">
                <a16:creationId xmlns:a16="http://schemas.microsoft.com/office/drawing/2014/main" xmlns="" id="{30C4549A-314E-4949-A317-80AA5DB85CA0}"/>
              </a:ext>
            </a:extLst>
          </p:cNvPr>
          <p:cNvPicPr>
            <a:picLocks noChangeAspect="1"/>
          </p:cNvPicPr>
          <p:nvPr/>
        </p:nvPicPr>
        <p:blipFill>
          <a:blip r:embed="rId9" cstate="print"/>
          <a:stretch>
            <a:fillRect/>
          </a:stretch>
        </p:blipFill>
        <p:spPr>
          <a:xfrm>
            <a:off x="4666907" y="2635144"/>
            <a:ext cx="612028" cy="758805"/>
          </a:xfrm>
          <a:prstGeom prst="rect">
            <a:avLst/>
          </a:prstGeom>
        </p:spPr>
      </p:pic>
      <p:sp>
        <p:nvSpPr>
          <p:cNvPr id="43" name="ZoneTexte 42">
            <a:extLst>
              <a:ext uri="{FF2B5EF4-FFF2-40B4-BE49-F238E27FC236}">
                <a16:creationId xmlns:a16="http://schemas.microsoft.com/office/drawing/2014/main" xmlns="" id="{42CCBBE9-4148-4F71-BA28-0B3970214F2B}"/>
              </a:ext>
            </a:extLst>
          </p:cNvPr>
          <p:cNvSpPr txBox="1"/>
          <p:nvPr/>
        </p:nvSpPr>
        <p:spPr>
          <a:xfrm>
            <a:off x="4502140" y="3347531"/>
            <a:ext cx="864000" cy="400110"/>
          </a:xfrm>
          <a:prstGeom prst="rect">
            <a:avLst/>
          </a:prstGeom>
          <a:noFill/>
        </p:spPr>
        <p:txBody>
          <a:bodyPr wrap="square" rtlCol="0">
            <a:spAutoFit/>
          </a:bodyPr>
          <a:lstStyle/>
          <a:p>
            <a:pPr algn="ctr"/>
            <a:r>
              <a:rPr lang="fr-FR" sz="1000" dirty="0"/>
              <a:t>Attestation de droit</a:t>
            </a:r>
          </a:p>
        </p:txBody>
      </p:sp>
      <p:sp>
        <p:nvSpPr>
          <p:cNvPr id="44" name="Ellipse 43">
            <a:extLst>
              <a:ext uri="{FF2B5EF4-FFF2-40B4-BE49-F238E27FC236}">
                <a16:creationId xmlns:a16="http://schemas.microsoft.com/office/drawing/2014/main" xmlns="" id="{CC0F4FC9-025C-48E7-AB75-54A8A0767D13}"/>
              </a:ext>
            </a:extLst>
          </p:cNvPr>
          <p:cNvSpPr/>
          <p:nvPr/>
        </p:nvSpPr>
        <p:spPr>
          <a:xfrm>
            <a:off x="3873519" y="5002247"/>
            <a:ext cx="642937" cy="513277"/>
          </a:xfrm>
          <a:prstGeom prst="ellipse">
            <a:avLst/>
          </a:prstGeom>
          <a:solidFill>
            <a:srgbClr val="E6007D"/>
          </a:solidFill>
          <a:ln w="38100">
            <a:solidFill>
              <a:srgbClr val="E6007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dirty="0"/>
              <a:t>OC</a:t>
            </a:r>
          </a:p>
        </p:txBody>
      </p:sp>
      <p:cxnSp>
        <p:nvCxnSpPr>
          <p:cNvPr id="46" name="Connecteur droit avec flèche 45">
            <a:extLst>
              <a:ext uri="{FF2B5EF4-FFF2-40B4-BE49-F238E27FC236}">
                <a16:creationId xmlns:a16="http://schemas.microsoft.com/office/drawing/2014/main" xmlns="" id="{24CD0DDF-7601-43D9-BE9F-1103989FA394}"/>
              </a:ext>
            </a:extLst>
          </p:cNvPr>
          <p:cNvCxnSpPr>
            <a:cxnSpLocks/>
          </p:cNvCxnSpPr>
          <p:nvPr/>
        </p:nvCxnSpPr>
        <p:spPr>
          <a:xfrm>
            <a:off x="4169904" y="2583282"/>
            <a:ext cx="0" cy="2184566"/>
          </a:xfrm>
          <a:prstGeom prst="straightConnector1">
            <a:avLst/>
          </a:prstGeom>
          <a:ln w="38100">
            <a:solidFill>
              <a:srgbClr val="E6007D"/>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8" name="ZoneTexte 47">
            <a:extLst>
              <a:ext uri="{FF2B5EF4-FFF2-40B4-BE49-F238E27FC236}">
                <a16:creationId xmlns:a16="http://schemas.microsoft.com/office/drawing/2014/main" xmlns="" id="{C8590862-DDD8-4620-A6F8-D19FA1231BC9}"/>
              </a:ext>
            </a:extLst>
          </p:cNvPr>
          <p:cNvSpPr txBox="1"/>
          <p:nvPr/>
        </p:nvSpPr>
        <p:spPr>
          <a:xfrm>
            <a:off x="4152023" y="3774291"/>
            <a:ext cx="1185825" cy="415498"/>
          </a:xfrm>
          <a:prstGeom prst="rect">
            <a:avLst/>
          </a:prstGeom>
          <a:noFill/>
        </p:spPr>
        <p:txBody>
          <a:bodyPr wrap="square" rtlCol="0">
            <a:spAutoFit/>
          </a:bodyPr>
          <a:lstStyle/>
          <a:p>
            <a:r>
              <a:rPr lang="fr-FR" sz="1050" dirty="0"/>
              <a:t>Si choix OC, envoi du CERFA</a:t>
            </a:r>
          </a:p>
        </p:txBody>
      </p:sp>
      <p:sp>
        <p:nvSpPr>
          <p:cNvPr id="49" name="ZoneTexte 48">
            <a:extLst>
              <a:ext uri="{FF2B5EF4-FFF2-40B4-BE49-F238E27FC236}">
                <a16:creationId xmlns:a16="http://schemas.microsoft.com/office/drawing/2014/main" xmlns="" id="{3A55B290-FF4D-4EEA-B996-12147593174A}"/>
              </a:ext>
            </a:extLst>
          </p:cNvPr>
          <p:cNvSpPr txBox="1"/>
          <p:nvPr/>
        </p:nvSpPr>
        <p:spPr>
          <a:xfrm>
            <a:off x="5969180" y="4671033"/>
            <a:ext cx="1007048" cy="400110"/>
          </a:xfrm>
          <a:prstGeom prst="rect">
            <a:avLst/>
          </a:prstGeom>
          <a:noFill/>
        </p:spPr>
        <p:txBody>
          <a:bodyPr wrap="square" rtlCol="0">
            <a:spAutoFit/>
          </a:bodyPr>
          <a:lstStyle/>
          <a:p>
            <a:pPr algn="ctr"/>
            <a:r>
              <a:rPr lang="fr-FR" sz="1000" dirty="0"/>
              <a:t>Mise à jour de la carte vitale</a:t>
            </a:r>
          </a:p>
        </p:txBody>
      </p:sp>
      <p:sp>
        <p:nvSpPr>
          <p:cNvPr id="6" name="ZoneTexte 5">
            <a:extLst>
              <a:ext uri="{FF2B5EF4-FFF2-40B4-BE49-F238E27FC236}">
                <a16:creationId xmlns:a16="http://schemas.microsoft.com/office/drawing/2014/main" xmlns="" id="{3CE1D206-5CA0-4006-A186-77E5761A6104}"/>
              </a:ext>
            </a:extLst>
          </p:cNvPr>
          <p:cNvSpPr txBox="1"/>
          <p:nvPr/>
        </p:nvSpPr>
        <p:spPr>
          <a:xfrm>
            <a:off x="6397167" y="532546"/>
            <a:ext cx="2651921" cy="707886"/>
          </a:xfrm>
          <a:prstGeom prst="rect">
            <a:avLst/>
          </a:prstGeom>
          <a:solidFill>
            <a:schemeClr val="accent4">
              <a:lumMod val="40000"/>
              <a:lumOff val="60000"/>
            </a:schemeClr>
          </a:solidFill>
        </p:spPr>
        <p:txBody>
          <a:bodyPr wrap="square" rtlCol="0">
            <a:spAutoFit/>
          </a:bodyPr>
          <a:lstStyle/>
          <a:p>
            <a:r>
              <a:rPr lang="fr-FR" sz="1000" dirty="0"/>
              <a:t>Ce schéma traduit les dispositions des textes applicables à la Complémentaire santé solidaire. Il ne présume pas des modalités pratiques de mise en œuvre.</a:t>
            </a:r>
          </a:p>
        </p:txBody>
      </p:sp>
    </p:spTree>
    <p:extLst>
      <p:ext uri="{BB962C8B-B14F-4D97-AF65-F5344CB8AC3E}">
        <p14:creationId xmlns:p14="http://schemas.microsoft.com/office/powerpoint/2010/main" xmlns="" val="397038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1"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9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9">
                                            <p:txEl>
                                              <p:pRg st="0" end="0"/>
                                            </p:txEl>
                                          </p:spTgt>
                                        </p:tgtEl>
                                        <p:attrNameLst>
                                          <p:attrName>style.visibility</p:attrName>
                                        </p:attrNameLst>
                                      </p:cBhvr>
                                      <p:to>
                                        <p:strVal val="visible"/>
                                      </p:to>
                                    </p:set>
                                  </p:childTnLst>
                                </p:cTn>
                              </p:par>
                              <p:par>
                                <p:cTn id="28" presetID="22" presetClass="entr" presetSubtype="8" fill="hold"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par>
                                <p:cTn id="45" presetID="22" presetClass="entr" presetSubtype="8"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par>
                                <p:cTn id="48" presetID="1" presetClass="entr" presetSubtype="0"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9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9" grpId="0" build="p"/>
      <p:bldP spid="84" grpId="0"/>
      <p:bldP spid="85" grpId="0"/>
      <p:bldP spid="95" grpId="0"/>
      <p:bldP spid="97" grpId="0"/>
      <p:bldP spid="43" grpId="0"/>
      <p:bldP spid="44" grpId="0" animBg="1"/>
      <p:bldP spid="48" grpId="0"/>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xmlns="" id="{E382EC87-47E2-439B-AEF8-C0DD37CC103B}"/>
              </a:ext>
            </a:extLst>
          </p:cNvPr>
          <p:cNvSpPr/>
          <p:nvPr/>
        </p:nvSpPr>
        <p:spPr>
          <a:xfrm>
            <a:off x="7659689" y="926527"/>
            <a:ext cx="1371819" cy="5916008"/>
          </a:xfrm>
          <a:prstGeom prst="rect">
            <a:avLst/>
          </a:prstGeom>
          <a:solidFill>
            <a:schemeClr val="bg1">
              <a:lumMod val="85000"/>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xmlns="" id="{CCA1FE71-E74E-410A-A297-D1F0B2C019EC}"/>
              </a:ext>
            </a:extLst>
          </p:cNvPr>
          <p:cNvSpPr/>
          <p:nvPr/>
        </p:nvSpPr>
        <p:spPr>
          <a:xfrm>
            <a:off x="5271413" y="941992"/>
            <a:ext cx="1371819" cy="5916008"/>
          </a:xfrm>
          <a:prstGeom prst="rect">
            <a:avLst/>
          </a:prstGeom>
          <a:solidFill>
            <a:schemeClr val="bg1">
              <a:lumMod val="85000"/>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xmlns="" id="{36B721BE-E923-4388-B66D-BA0371878B79}"/>
              </a:ext>
            </a:extLst>
          </p:cNvPr>
          <p:cNvSpPr/>
          <p:nvPr/>
        </p:nvSpPr>
        <p:spPr>
          <a:xfrm>
            <a:off x="3020482" y="932201"/>
            <a:ext cx="1371819" cy="5916008"/>
          </a:xfrm>
          <a:prstGeom prst="rect">
            <a:avLst/>
          </a:prstGeom>
          <a:solidFill>
            <a:schemeClr val="bg1">
              <a:lumMod val="85000"/>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2D0029FD-F84D-4EC0-9B90-4C7AAA82B178}"/>
              </a:ext>
            </a:extLst>
          </p:cNvPr>
          <p:cNvSpPr/>
          <p:nvPr/>
        </p:nvSpPr>
        <p:spPr>
          <a:xfrm>
            <a:off x="602938" y="934035"/>
            <a:ext cx="1371819" cy="5916008"/>
          </a:xfrm>
          <a:prstGeom prst="rect">
            <a:avLst/>
          </a:prstGeom>
          <a:solidFill>
            <a:schemeClr val="bg1">
              <a:lumMod val="85000"/>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 coins arrondis 10">
            <a:extLst>
              <a:ext uri="{FF2B5EF4-FFF2-40B4-BE49-F238E27FC236}">
                <a16:creationId xmlns:a16="http://schemas.microsoft.com/office/drawing/2014/main" xmlns="" id="{3D7F7289-1E58-4542-94A7-7D9F37EE721E}"/>
              </a:ext>
            </a:extLst>
          </p:cNvPr>
          <p:cNvSpPr/>
          <p:nvPr/>
        </p:nvSpPr>
        <p:spPr>
          <a:xfrm>
            <a:off x="666740" y="5770833"/>
            <a:ext cx="8394036" cy="863569"/>
          </a:xfrm>
          <a:prstGeom prst="roundRect">
            <a:avLst/>
          </a:prstGeom>
          <a:solidFill>
            <a:srgbClr val="FF5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23102" y="-5441"/>
            <a:ext cx="9010057" cy="646331"/>
          </a:xfrm>
        </p:spPr>
        <p:txBody>
          <a:bodyPr/>
          <a:lstStyle/>
          <a:p>
            <a:r>
              <a:rPr lang="fr-FR" sz="2000" dirty="0"/>
              <a:t>Complémentaire santé solidaire avec participation financière : </a:t>
            </a:r>
            <a:br>
              <a:rPr lang="fr-FR" sz="2000" dirty="0"/>
            </a:br>
            <a:r>
              <a:rPr lang="fr-FR" sz="2000" dirty="0"/>
              <a:t>quelle démarche pour les assurés qui choisissent la CPAM ?</a:t>
            </a:r>
          </a:p>
        </p:txBody>
      </p:sp>
      <p:sp>
        <p:nvSpPr>
          <p:cNvPr id="3" name="Espace réservé du contenu 2"/>
          <p:cNvSpPr>
            <a:spLocks noGrp="1"/>
          </p:cNvSpPr>
          <p:nvPr>
            <p:ph idx="1"/>
          </p:nvPr>
        </p:nvSpPr>
        <p:spPr>
          <a:xfrm>
            <a:off x="525290" y="1007741"/>
            <a:ext cx="1519752" cy="1089529"/>
          </a:xfrm>
        </p:spPr>
        <p:txBody>
          <a:bodyPr/>
          <a:lstStyle/>
          <a:p>
            <a:pPr marL="0" indent="0" algn="ctr">
              <a:buClr>
                <a:srgbClr val="FF5050"/>
              </a:buClr>
              <a:buNone/>
            </a:pPr>
            <a:r>
              <a:rPr lang="fr-FR" sz="1200" b="1" dirty="0">
                <a:solidFill>
                  <a:schemeClr val="bg2">
                    <a:lumMod val="25000"/>
                  </a:schemeClr>
                </a:solidFill>
              </a:rPr>
              <a:t>Première étape : </a:t>
            </a:r>
            <a:r>
              <a:rPr lang="fr-FR" sz="1200" dirty="0">
                <a:solidFill>
                  <a:schemeClr val="bg2">
                    <a:lumMod val="25000"/>
                  </a:schemeClr>
                </a:solidFill>
              </a:rPr>
              <a:t>demande de complémentaire santé solidaire et choix du gestionnaire</a:t>
            </a:r>
          </a:p>
        </p:txBody>
      </p:sp>
      <p:sp>
        <p:nvSpPr>
          <p:cNvPr id="4" name="Espace réservé du numéro de diapositive 3"/>
          <p:cNvSpPr>
            <a:spLocks noGrp="1"/>
          </p:cNvSpPr>
          <p:nvPr>
            <p:ph type="sldNum" sz="quarter" idx="12"/>
          </p:nvPr>
        </p:nvSpPr>
        <p:spPr>
          <a:xfrm>
            <a:off x="7039744" y="6493965"/>
            <a:ext cx="2057400" cy="365125"/>
          </a:xfrm>
        </p:spPr>
        <p:txBody>
          <a:bodyPr/>
          <a:lstStyle/>
          <a:p>
            <a:fld id="{D0069F3E-E0E9-42B9-AF30-FECA7BEF6747}" type="slidenum">
              <a:rPr lang="fr-FR" smtClean="0">
                <a:solidFill>
                  <a:prstClr val="black">
                    <a:tint val="75000"/>
                  </a:prstClr>
                </a:solidFill>
              </a:rPr>
              <a:pPr/>
              <a:t>12</a:t>
            </a:fld>
            <a:endParaRPr lang="fr-FR" dirty="0">
              <a:solidFill>
                <a:prstClr val="black">
                  <a:tint val="75000"/>
                </a:prstClr>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5887" y="1917479"/>
            <a:ext cx="914029" cy="6176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8" name="Connecteur droit avec flèche 7"/>
          <p:cNvCxnSpPr>
            <a:cxnSpLocks/>
          </p:cNvCxnSpPr>
          <p:nvPr/>
        </p:nvCxnSpPr>
        <p:spPr>
          <a:xfrm flipV="1">
            <a:off x="828945" y="2583282"/>
            <a:ext cx="1223232" cy="1051117"/>
          </a:xfrm>
          <a:prstGeom prst="straightConnector1">
            <a:avLst/>
          </a:prstGeom>
          <a:ln w="38100">
            <a:solidFill>
              <a:srgbClr val="009ABC"/>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e 14">
            <a:extLst>
              <a:ext uri="{FF2B5EF4-FFF2-40B4-BE49-F238E27FC236}">
                <a16:creationId xmlns:a16="http://schemas.microsoft.com/office/drawing/2014/main" xmlns="" id="{0DE9BD76-D09E-4F88-8C17-E58284838D04}"/>
              </a:ext>
            </a:extLst>
          </p:cNvPr>
          <p:cNvGrpSpPr/>
          <p:nvPr/>
        </p:nvGrpSpPr>
        <p:grpSpPr>
          <a:xfrm>
            <a:off x="1183492" y="2645083"/>
            <a:ext cx="1036753" cy="1475328"/>
            <a:chOff x="1599655" y="2501875"/>
            <a:chExt cx="1036753" cy="1475328"/>
          </a:xfrm>
        </p:grpSpPr>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99655" y="2501875"/>
              <a:ext cx="560918" cy="7937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ZoneTexte 9">
              <a:extLst>
                <a:ext uri="{FF2B5EF4-FFF2-40B4-BE49-F238E27FC236}">
                  <a16:creationId xmlns:a16="http://schemas.microsoft.com/office/drawing/2014/main" xmlns="" id="{DE32ADAA-31AA-4217-9D72-B8B6AF20D170}"/>
                </a:ext>
              </a:extLst>
            </p:cNvPr>
            <p:cNvSpPr txBox="1"/>
            <p:nvPr/>
          </p:nvSpPr>
          <p:spPr>
            <a:xfrm>
              <a:off x="1632134" y="3269317"/>
              <a:ext cx="1004274" cy="707886"/>
            </a:xfrm>
            <a:prstGeom prst="rect">
              <a:avLst/>
            </a:prstGeom>
            <a:noFill/>
          </p:spPr>
          <p:txBody>
            <a:bodyPr wrap="square" rtlCol="0">
              <a:spAutoFit/>
            </a:bodyPr>
            <a:lstStyle/>
            <a:p>
              <a:pPr algn="ctr"/>
              <a:r>
                <a:rPr lang="fr-FR" sz="1000" dirty="0"/>
                <a:t>Nouveau formulaire (avec choix OC ou CPAM)</a:t>
              </a:r>
            </a:p>
          </p:txBody>
        </p:sp>
      </p:grpSp>
      <p:cxnSp>
        <p:nvCxnSpPr>
          <p:cNvPr id="41" name="Connecteur droit avec flèche 40">
            <a:extLst>
              <a:ext uri="{FF2B5EF4-FFF2-40B4-BE49-F238E27FC236}">
                <a16:creationId xmlns:a16="http://schemas.microsoft.com/office/drawing/2014/main" xmlns="" id="{B1BDE804-F521-4028-B082-BFA467B7AF82}"/>
              </a:ext>
            </a:extLst>
          </p:cNvPr>
          <p:cNvCxnSpPr>
            <a:cxnSpLocks/>
          </p:cNvCxnSpPr>
          <p:nvPr/>
        </p:nvCxnSpPr>
        <p:spPr>
          <a:xfrm>
            <a:off x="2850282" y="2535131"/>
            <a:ext cx="1572186" cy="1158906"/>
          </a:xfrm>
          <a:prstGeom prst="straightConnector1">
            <a:avLst/>
          </a:prstGeom>
          <a:ln w="38100">
            <a:solidFill>
              <a:srgbClr val="009ABC"/>
            </a:solidFill>
            <a:tailEnd type="arrow"/>
          </a:ln>
        </p:spPr>
        <p:style>
          <a:lnRef idx="1">
            <a:schemeClr val="accent1"/>
          </a:lnRef>
          <a:fillRef idx="0">
            <a:schemeClr val="accent1"/>
          </a:fillRef>
          <a:effectRef idx="0">
            <a:schemeClr val="accent1"/>
          </a:effectRef>
          <a:fontRef idx="minor">
            <a:schemeClr val="tx1"/>
          </a:fontRef>
        </p:style>
      </p:cxnSp>
      <p:cxnSp>
        <p:nvCxnSpPr>
          <p:cNvPr id="45" name="Connecteur droit avec flèche 44">
            <a:extLst>
              <a:ext uri="{FF2B5EF4-FFF2-40B4-BE49-F238E27FC236}">
                <a16:creationId xmlns:a16="http://schemas.microsoft.com/office/drawing/2014/main" xmlns="" id="{BCFF7160-9985-4D8A-ACCA-CB0C6DAE7A30}"/>
              </a:ext>
            </a:extLst>
          </p:cNvPr>
          <p:cNvCxnSpPr>
            <a:cxnSpLocks/>
          </p:cNvCxnSpPr>
          <p:nvPr/>
        </p:nvCxnSpPr>
        <p:spPr>
          <a:xfrm>
            <a:off x="7642578" y="2576106"/>
            <a:ext cx="867533" cy="888440"/>
          </a:xfrm>
          <a:prstGeom prst="straightConnector1">
            <a:avLst/>
          </a:prstGeom>
          <a:ln w="38100">
            <a:solidFill>
              <a:srgbClr val="009ABC"/>
            </a:solidFill>
            <a:tailEnd type="arrow"/>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xmlns="" id="{9D67EBFF-F703-4200-9D05-11E504369E4B}"/>
              </a:ext>
            </a:extLst>
          </p:cNvPr>
          <p:cNvSpPr txBox="1"/>
          <p:nvPr/>
        </p:nvSpPr>
        <p:spPr>
          <a:xfrm>
            <a:off x="7775267" y="995236"/>
            <a:ext cx="1226561" cy="923330"/>
          </a:xfrm>
          <a:prstGeom prst="rect">
            <a:avLst/>
          </a:prstGeom>
          <a:noFill/>
        </p:spPr>
        <p:txBody>
          <a:bodyPr wrap="square" rtlCol="0">
            <a:spAutoFit/>
          </a:bodyPr>
          <a:lstStyle/>
          <a:p>
            <a:pPr algn="ctr">
              <a:lnSpc>
                <a:spcPct val="90000"/>
              </a:lnSpc>
              <a:spcBef>
                <a:spcPts val="1000"/>
              </a:spcBef>
              <a:buClr>
                <a:srgbClr val="FF5050"/>
              </a:buClr>
            </a:pPr>
            <a:r>
              <a:rPr lang="fr-FR" sz="1200" b="1" dirty="0">
                <a:solidFill>
                  <a:schemeClr val="bg2">
                    <a:lumMod val="25000"/>
                  </a:schemeClr>
                </a:solidFill>
              </a:rPr>
              <a:t>Dernière étape :</a:t>
            </a:r>
            <a:r>
              <a:rPr lang="fr-FR" sz="1200" dirty="0">
                <a:solidFill>
                  <a:schemeClr val="bg2">
                    <a:lumMod val="25000"/>
                  </a:schemeClr>
                </a:solidFill>
              </a:rPr>
              <a:t> Ouverture des droits pour 1 an et envoi attestation</a:t>
            </a:r>
          </a:p>
        </p:txBody>
      </p:sp>
      <p:pic>
        <p:nvPicPr>
          <p:cNvPr id="52" name="Image 51">
            <a:extLst>
              <a:ext uri="{FF2B5EF4-FFF2-40B4-BE49-F238E27FC236}">
                <a16:creationId xmlns:a16="http://schemas.microsoft.com/office/drawing/2014/main" xmlns="" id="{93445B90-B02B-4AA5-B4EE-9000F7CB0B93}"/>
              </a:ext>
            </a:extLst>
          </p:cNvPr>
          <p:cNvPicPr/>
          <p:nvPr/>
        </p:nvPicPr>
        <p:blipFill>
          <a:blip r:embed="rId5" cstate="print">
            <a:extLst>
              <a:ext uri="{28A0092B-C50C-407E-A947-70E740481C1C}">
                <a14:useLocalDpi xmlns:a14="http://schemas.microsoft.com/office/drawing/2010/main" xmlns="" val="0"/>
              </a:ext>
            </a:extLst>
          </a:blip>
          <a:stretch>
            <a:fillRect/>
          </a:stretch>
        </p:blipFill>
        <p:spPr>
          <a:xfrm>
            <a:off x="7865852" y="2055035"/>
            <a:ext cx="959492" cy="610860"/>
          </a:xfrm>
          <a:prstGeom prst="rect">
            <a:avLst/>
          </a:prstGeom>
          <a:noFill/>
        </p:spPr>
      </p:pic>
      <p:sp>
        <p:nvSpPr>
          <p:cNvPr id="59" name="Espace réservé du contenu 2">
            <a:extLst>
              <a:ext uri="{FF2B5EF4-FFF2-40B4-BE49-F238E27FC236}">
                <a16:creationId xmlns:a16="http://schemas.microsoft.com/office/drawing/2014/main" xmlns="" id="{18513948-87B3-47DE-839A-E1ADC63D2933}"/>
              </a:ext>
            </a:extLst>
          </p:cNvPr>
          <p:cNvSpPr txBox="1">
            <a:spLocks/>
          </p:cNvSpPr>
          <p:nvPr/>
        </p:nvSpPr>
        <p:spPr>
          <a:xfrm>
            <a:off x="2933897" y="1005323"/>
            <a:ext cx="1594509" cy="757130"/>
          </a:xfrm>
          <a:prstGeom prst="rect">
            <a:avLst/>
          </a:prstGeom>
        </p:spPr>
        <p:txBody>
          <a:bodyPr vert="horz" wrap="square" lIns="91440" tIns="45720" rIns="91440" bIns="45720" rtlCol="0">
            <a:spAutoFit/>
          </a:bodyPr>
          <a:lstStyle>
            <a:lvl1pPr marL="542925" indent="-542925" algn="l" defTabSz="914400" rtl="0" eaLnBrk="1" latinLnBrk="0" hangingPunct="1">
              <a:lnSpc>
                <a:spcPct val="90000"/>
              </a:lnSpc>
              <a:spcBef>
                <a:spcPts val="1000"/>
              </a:spcBef>
              <a:buFontTx/>
              <a:buBlip>
                <a:blip r:embed="rId6"/>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9BBE"/>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6C31E"/>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1980000" indent="-180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FF5050"/>
              </a:buClr>
              <a:buFontTx/>
              <a:buNone/>
            </a:pPr>
            <a:r>
              <a:rPr lang="fr-FR" sz="1200" b="1" dirty="0">
                <a:solidFill>
                  <a:schemeClr val="bg2">
                    <a:lumMod val="25000"/>
                  </a:schemeClr>
                </a:solidFill>
              </a:rPr>
              <a:t>Deuxième étape : </a:t>
            </a:r>
            <a:r>
              <a:rPr lang="fr-FR" sz="1200" dirty="0">
                <a:solidFill>
                  <a:schemeClr val="bg2">
                    <a:lumMod val="25000"/>
                  </a:schemeClr>
                </a:solidFill>
              </a:rPr>
              <a:t>notification du droit accordé et envoi du bulletin d’adhésion</a:t>
            </a:r>
          </a:p>
        </p:txBody>
      </p:sp>
      <p:sp>
        <p:nvSpPr>
          <p:cNvPr id="60" name="Espace réservé du contenu 2">
            <a:extLst>
              <a:ext uri="{FF2B5EF4-FFF2-40B4-BE49-F238E27FC236}">
                <a16:creationId xmlns:a16="http://schemas.microsoft.com/office/drawing/2014/main" xmlns="" id="{66161B2C-1FEA-4095-99D0-1606D016E583}"/>
              </a:ext>
            </a:extLst>
          </p:cNvPr>
          <p:cNvSpPr txBox="1">
            <a:spLocks/>
          </p:cNvSpPr>
          <p:nvPr/>
        </p:nvSpPr>
        <p:spPr>
          <a:xfrm>
            <a:off x="5169239" y="999015"/>
            <a:ext cx="1594509" cy="757130"/>
          </a:xfrm>
          <a:prstGeom prst="rect">
            <a:avLst/>
          </a:prstGeom>
        </p:spPr>
        <p:txBody>
          <a:bodyPr vert="horz" wrap="square" lIns="91440" tIns="45720" rIns="91440" bIns="45720" rtlCol="0">
            <a:spAutoFit/>
          </a:bodyPr>
          <a:lstStyle>
            <a:lvl1pPr marL="542925" indent="-542925" algn="l" defTabSz="914400" rtl="0" eaLnBrk="1" latinLnBrk="0" hangingPunct="1">
              <a:lnSpc>
                <a:spcPct val="90000"/>
              </a:lnSpc>
              <a:spcBef>
                <a:spcPts val="1000"/>
              </a:spcBef>
              <a:buFontTx/>
              <a:buBlip>
                <a:blip r:embed="rId6"/>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9BBE"/>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6C31E"/>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1980000" indent="-180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FF5050"/>
              </a:buClr>
              <a:buFontTx/>
              <a:buNone/>
            </a:pPr>
            <a:r>
              <a:rPr lang="fr-FR" sz="1200" b="1" dirty="0">
                <a:solidFill>
                  <a:schemeClr val="bg2">
                    <a:lumMod val="25000"/>
                  </a:schemeClr>
                </a:solidFill>
              </a:rPr>
              <a:t>Troisième étape : </a:t>
            </a:r>
            <a:br>
              <a:rPr lang="fr-FR" sz="1200" b="1" dirty="0">
                <a:solidFill>
                  <a:schemeClr val="bg2">
                    <a:lumMod val="25000"/>
                  </a:schemeClr>
                </a:solidFill>
              </a:rPr>
            </a:br>
            <a:r>
              <a:rPr lang="fr-FR" sz="1200" dirty="0">
                <a:solidFill>
                  <a:schemeClr val="bg2">
                    <a:lumMod val="25000"/>
                  </a:schemeClr>
                </a:solidFill>
              </a:rPr>
              <a:t>envoi du bulletin d’adhésion signé et du moyen de paiement</a:t>
            </a:r>
          </a:p>
        </p:txBody>
      </p:sp>
      <p:sp>
        <p:nvSpPr>
          <p:cNvPr id="84" name="ZoneTexte 83">
            <a:extLst>
              <a:ext uri="{FF2B5EF4-FFF2-40B4-BE49-F238E27FC236}">
                <a16:creationId xmlns:a16="http://schemas.microsoft.com/office/drawing/2014/main" xmlns="" id="{9739B45B-DBFD-4357-8061-5A3B456DB12E}"/>
              </a:ext>
            </a:extLst>
          </p:cNvPr>
          <p:cNvSpPr txBox="1"/>
          <p:nvPr/>
        </p:nvSpPr>
        <p:spPr>
          <a:xfrm>
            <a:off x="-56497" y="6020363"/>
            <a:ext cx="807233" cy="369332"/>
          </a:xfrm>
          <a:prstGeom prst="rect">
            <a:avLst/>
          </a:prstGeom>
          <a:noFill/>
        </p:spPr>
        <p:txBody>
          <a:bodyPr wrap="square" rtlCol="0">
            <a:spAutoFit/>
          </a:bodyPr>
          <a:lstStyle/>
          <a:p>
            <a:r>
              <a:rPr lang="fr-FR" b="1" dirty="0"/>
              <a:t>Délais</a:t>
            </a:r>
          </a:p>
        </p:txBody>
      </p:sp>
      <p:sp>
        <p:nvSpPr>
          <p:cNvPr id="85" name="ZoneTexte 84">
            <a:extLst>
              <a:ext uri="{FF2B5EF4-FFF2-40B4-BE49-F238E27FC236}">
                <a16:creationId xmlns:a16="http://schemas.microsoft.com/office/drawing/2014/main" xmlns="" id="{8BFEF7DF-7B8A-4FE4-839B-6AD79D0752D1}"/>
              </a:ext>
            </a:extLst>
          </p:cNvPr>
          <p:cNvSpPr txBox="1"/>
          <p:nvPr/>
        </p:nvSpPr>
        <p:spPr>
          <a:xfrm>
            <a:off x="1893951" y="5852435"/>
            <a:ext cx="1194812" cy="769441"/>
          </a:xfrm>
          <a:prstGeom prst="rect">
            <a:avLst/>
          </a:prstGeom>
          <a:noFill/>
        </p:spPr>
        <p:txBody>
          <a:bodyPr wrap="square" rtlCol="0">
            <a:spAutoFit/>
          </a:bodyPr>
          <a:lstStyle/>
          <a:p>
            <a:pPr algn="ctr"/>
            <a:r>
              <a:rPr lang="fr-FR" sz="1100" dirty="0">
                <a:solidFill>
                  <a:schemeClr val="bg2">
                    <a:lumMod val="25000"/>
                  </a:schemeClr>
                </a:solidFill>
              </a:rPr>
              <a:t>Traitement de la demande par la CPAM : </a:t>
            </a:r>
            <a:r>
              <a:rPr lang="fr-FR" sz="1100" b="1" dirty="0">
                <a:solidFill>
                  <a:schemeClr val="bg2">
                    <a:lumMod val="25000"/>
                  </a:schemeClr>
                </a:solidFill>
              </a:rPr>
              <a:t>2 mois max</a:t>
            </a:r>
          </a:p>
        </p:txBody>
      </p:sp>
      <p:sp>
        <p:nvSpPr>
          <p:cNvPr id="86" name="ZoneTexte 85">
            <a:extLst>
              <a:ext uri="{FF2B5EF4-FFF2-40B4-BE49-F238E27FC236}">
                <a16:creationId xmlns:a16="http://schemas.microsoft.com/office/drawing/2014/main" xmlns="" id="{222FD946-EF18-4036-9147-8803B50481C4}"/>
              </a:ext>
            </a:extLst>
          </p:cNvPr>
          <p:cNvSpPr txBox="1"/>
          <p:nvPr/>
        </p:nvSpPr>
        <p:spPr>
          <a:xfrm>
            <a:off x="5306247" y="5735669"/>
            <a:ext cx="1422062" cy="938719"/>
          </a:xfrm>
          <a:prstGeom prst="rect">
            <a:avLst/>
          </a:prstGeom>
          <a:noFill/>
        </p:spPr>
        <p:txBody>
          <a:bodyPr wrap="square" rtlCol="0">
            <a:spAutoFit/>
          </a:bodyPr>
          <a:lstStyle/>
          <a:p>
            <a:pPr algn="ctr"/>
            <a:r>
              <a:rPr lang="fr-FR" sz="1100" dirty="0">
                <a:solidFill>
                  <a:schemeClr val="bg2">
                    <a:lumMod val="25000"/>
                  </a:schemeClr>
                </a:solidFill>
              </a:rPr>
              <a:t>Envoi du mode de paiement à la CPAM : </a:t>
            </a:r>
            <a:r>
              <a:rPr lang="fr-FR" sz="1100" b="1" dirty="0">
                <a:solidFill>
                  <a:schemeClr val="bg2">
                    <a:lumMod val="25000"/>
                  </a:schemeClr>
                </a:solidFill>
              </a:rPr>
              <a:t>3 mois max </a:t>
            </a:r>
            <a:r>
              <a:rPr lang="fr-FR" sz="1100" dirty="0">
                <a:solidFill>
                  <a:schemeClr val="bg2">
                    <a:lumMod val="25000"/>
                  </a:schemeClr>
                </a:solidFill>
              </a:rPr>
              <a:t>après la date d’envoi du bulletin d’adhésion</a:t>
            </a:r>
          </a:p>
        </p:txBody>
      </p:sp>
      <p:sp>
        <p:nvSpPr>
          <p:cNvPr id="95" name="ZoneTexte 94">
            <a:extLst>
              <a:ext uri="{FF2B5EF4-FFF2-40B4-BE49-F238E27FC236}">
                <a16:creationId xmlns:a16="http://schemas.microsoft.com/office/drawing/2014/main" xmlns="" id="{CDA7073B-8115-431C-862B-E6A3EF418CF6}"/>
              </a:ext>
            </a:extLst>
          </p:cNvPr>
          <p:cNvSpPr txBox="1"/>
          <p:nvPr/>
        </p:nvSpPr>
        <p:spPr>
          <a:xfrm>
            <a:off x="789592" y="5992405"/>
            <a:ext cx="1104359" cy="261610"/>
          </a:xfrm>
          <a:prstGeom prst="rect">
            <a:avLst/>
          </a:prstGeom>
          <a:noFill/>
        </p:spPr>
        <p:txBody>
          <a:bodyPr wrap="square" rtlCol="0">
            <a:spAutoFit/>
          </a:bodyPr>
          <a:lstStyle/>
          <a:p>
            <a:r>
              <a:rPr lang="fr-FR" sz="1100" dirty="0">
                <a:solidFill>
                  <a:schemeClr val="bg2">
                    <a:lumMod val="25000"/>
                  </a:schemeClr>
                </a:solidFill>
              </a:rPr>
              <a:t>Dépôt demande</a:t>
            </a:r>
          </a:p>
        </p:txBody>
      </p:sp>
      <p:sp>
        <p:nvSpPr>
          <p:cNvPr id="96" name="ZoneTexte 95">
            <a:extLst>
              <a:ext uri="{FF2B5EF4-FFF2-40B4-BE49-F238E27FC236}">
                <a16:creationId xmlns:a16="http://schemas.microsoft.com/office/drawing/2014/main" xmlns="" id="{2C33504C-1FCA-4772-B921-ABA745968069}"/>
              </a:ext>
            </a:extLst>
          </p:cNvPr>
          <p:cNvSpPr txBox="1"/>
          <p:nvPr/>
        </p:nvSpPr>
        <p:spPr>
          <a:xfrm>
            <a:off x="3170559" y="5828555"/>
            <a:ext cx="1132962" cy="769441"/>
          </a:xfrm>
          <a:prstGeom prst="rect">
            <a:avLst/>
          </a:prstGeom>
          <a:noFill/>
        </p:spPr>
        <p:txBody>
          <a:bodyPr wrap="square" rtlCol="0">
            <a:spAutoFit/>
          </a:bodyPr>
          <a:lstStyle/>
          <a:p>
            <a:pPr algn="ctr"/>
            <a:r>
              <a:rPr lang="fr-FR" sz="1100" dirty="0">
                <a:solidFill>
                  <a:schemeClr val="bg2">
                    <a:lumMod val="25000"/>
                  </a:schemeClr>
                </a:solidFill>
              </a:rPr>
              <a:t>Envoi du bulletin d’adhésion au bénéficiaire : </a:t>
            </a:r>
            <a:r>
              <a:rPr lang="fr-FR" sz="1100" b="1" dirty="0">
                <a:solidFill>
                  <a:schemeClr val="bg2">
                    <a:lumMod val="25000"/>
                  </a:schemeClr>
                </a:solidFill>
              </a:rPr>
              <a:t>sans délai</a:t>
            </a:r>
          </a:p>
        </p:txBody>
      </p:sp>
      <p:sp>
        <p:nvSpPr>
          <p:cNvPr id="97" name="ZoneTexte 96">
            <a:extLst>
              <a:ext uri="{FF2B5EF4-FFF2-40B4-BE49-F238E27FC236}">
                <a16:creationId xmlns:a16="http://schemas.microsoft.com/office/drawing/2014/main" xmlns="" id="{BD42F340-91CF-42C8-A218-7B9363E0D3BA}"/>
              </a:ext>
            </a:extLst>
          </p:cNvPr>
          <p:cNvSpPr txBox="1"/>
          <p:nvPr/>
        </p:nvSpPr>
        <p:spPr>
          <a:xfrm>
            <a:off x="7600177" y="5747448"/>
            <a:ext cx="1460599" cy="938719"/>
          </a:xfrm>
          <a:prstGeom prst="rect">
            <a:avLst/>
          </a:prstGeom>
          <a:noFill/>
        </p:spPr>
        <p:txBody>
          <a:bodyPr wrap="square" rtlCol="0">
            <a:spAutoFit/>
          </a:bodyPr>
          <a:lstStyle/>
          <a:p>
            <a:pPr algn="ctr"/>
            <a:r>
              <a:rPr lang="fr-FR" sz="1100" dirty="0">
                <a:solidFill>
                  <a:schemeClr val="bg2">
                    <a:lumMod val="25000"/>
                  </a:schemeClr>
                </a:solidFill>
              </a:rPr>
              <a:t>Ouverture des droits : </a:t>
            </a:r>
            <a:r>
              <a:rPr lang="fr-FR" sz="1100" b="1" dirty="0">
                <a:solidFill>
                  <a:schemeClr val="bg2">
                    <a:lumMod val="25000"/>
                  </a:schemeClr>
                </a:solidFill>
              </a:rPr>
              <a:t>1</a:t>
            </a:r>
            <a:r>
              <a:rPr lang="fr-FR" sz="1100" b="1" baseline="30000" dirty="0">
                <a:solidFill>
                  <a:schemeClr val="bg2">
                    <a:lumMod val="25000"/>
                  </a:schemeClr>
                </a:solidFill>
              </a:rPr>
              <a:t>er</a:t>
            </a:r>
            <a:r>
              <a:rPr lang="fr-FR" sz="1100" b="1" dirty="0">
                <a:solidFill>
                  <a:schemeClr val="bg2">
                    <a:lumMod val="25000"/>
                  </a:schemeClr>
                </a:solidFill>
              </a:rPr>
              <a:t> jour du mois suivant </a:t>
            </a:r>
            <a:r>
              <a:rPr lang="fr-FR" sz="1100" dirty="0">
                <a:solidFill>
                  <a:schemeClr val="bg2">
                    <a:lumMod val="25000"/>
                  </a:schemeClr>
                </a:solidFill>
              </a:rPr>
              <a:t>la réception du moyen de paiement</a:t>
            </a:r>
          </a:p>
        </p:txBody>
      </p:sp>
      <p:pic>
        <p:nvPicPr>
          <p:cNvPr id="62" name="Picture 2">
            <a:extLst>
              <a:ext uri="{FF2B5EF4-FFF2-40B4-BE49-F238E27FC236}">
                <a16:creationId xmlns:a16="http://schemas.microsoft.com/office/drawing/2014/main" xmlns="" id="{DDCBB8A4-11D5-4630-ACD7-3AC0AE599847}"/>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660343" y="1903751"/>
            <a:ext cx="1021461" cy="6373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5" name="Picture 2">
            <a:extLst>
              <a:ext uri="{FF2B5EF4-FFF2-40B4-BE49-F238E27FC236}">
                <a16:creationId xmlns:a16="http://schemas.microsoft.com/office/drawing/2014/main" xmlns="" id="{8B014C3A-D74A-4D74-A550-0FF37734C177}"/>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166347" y="3041269"/>
            <a:ext cx="344337" cy="4232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7" name="Connecteur droit avec flèche 66">
            <a:extLst>
              <a:ext uri="{FF2B5EF4-FFF2-40B4-BE49-F238E27FC236}">
                <a16:creationId xmlns:a16="http://schemas.microsoft.com/office/drawing/2014/main" xmlns="" id="{789DB05E-9ABC-44E2-A699-395DCCC9BFAC}"/>
              </a:ext>
            </a:extLst>
          </p:cNvPr>
          <p:cNvCxnSpPr>
            <a:cxnSpLocks/>
          </p:cNvCxnSpPr>
          <p:nvPr/>
        </p:nvCxnSpPr>
        <p:spPr>
          <a:xfrm flipV="1">
            <a:off x="5241246" y="2584723"/>
            <a:ext cx="1487063" cy="1113096"/>
          </a:xfrm>
          <a:prstGeom prst="straightConnector1">
            <a:avLst/>
          </a:prstGeom>
          <a:ln w="38100">
            <a:solidFill>
              <a:srgbClr val="009ABC"/>
            </a:solidFill>
            <a:tailEnd type="arrow"/>
          </a:ln>
        </p:spPr>
        <p:style>
          <a:lnRef idx="1">
            <a:schemeClr val="accent1"/>
          </a:lnRef>
          <a:fillRef idx="0">
            <a:schemeClr val="accent1"/>
          </a:fillRef>
          <a:effectRef idx="0">
            <a:schemeClr val="accent1"/>
          </a:effectRef>
          <a:fontRef idx="minor">
            <a:schemeClr val="tx1"/>
          </a:fontRef>
        </p:style>
      </p:cxnSp>
      <p:pic>
        <p:nvPicPr>
          <p:cNvPr id="81" name="Image 80">
            <a:extLst>
              <a:ext uri="{FF2B5EF4-FFF2-40B4-BE49-F238E27FC236}">
                <a16:creationId xmlns:a16="http://schemas.microsoft.com/office/drawing/2014/main" xmlns="" id="{8FCAA54B-1EEA-4F88-8533-1DAE8F1618A7}"/>
              </a:ext>
            </a:extLst>
          </p:cNvPr>
          <p:cNvPicPr>
            <a:picLocks noChangeAspect="1"/>
          </p:cNvPicPr>
          <p:nvPr/>
        </p:nvPicPr>
        <p:blipFill>
          <a:blip r:embed="rId9" cstate="print"/>
          <a:stretch>
            <a:fillRect/>
          </a:stretch>
        </p:blipFill>
        <p:spPr>
          <a:xfrm>
            <a:off x="3634711" y="2831374"/>
            <a:ext cx="552551" cy="803025"/>
          </a:xfrm>
          <a:prstGeom prst="rect">
            <a:avLst/>
          </a:prstGeom>
        </p:spPr>
      </p:pic>
      <p:sp>
        <p:nvSpPr>
          <p:cNvPr id="14" name="ZoneTexte 13">
            <a:extLst>
              <a:ext uri="{FF2B5EF4-FFF2-40B4-BE49-F238E27FC236}">
                <a16:creationId xmlns:a16="http://schemas.microsoft.com/office/drawing/2014/main" xmlns="" id="{2A025CFA-503E-4A82-B2F2-A49609AA8D45}"/>
              </a:ext>
            </a:extLst>
          </p:cNvPr>
          <p:cNvSpPr txBox="1"/>
          <p:nvPr/>
        </p:nvSpPr>
        <p:spPr>
          <a:xfrm>
            <a:off x="7932608" y="4708083"/>
            <a:ext cx="1007048" cy="400110"/>
          </a:xfrm>
          <a:prstGeom prst="rect">
            <a:avLst/>
          </a:prstGeom>
          <a:noFill/>
        </p:spPr>
        <p:txBody>
          <a:bodyPr wrap="square" rtlCol="0">
            <a:spAutoFit/>
          </a:bodyPr>
          <a:lstStyle/>
          <a:p>
            <a:pPr algn="ctr"/>
            <a:r>
              <a:rPr lang="fr-FR" sz="1000" dirty="0"/>
              <a:t>Mise à jour de la carte vitale</a:t>
            </a:r>
          </a:p>
        </p:txBody>
      </p:sp>
      <p:sp>
        <p:nvSpPr>
          <p:cNvPr id="47" name="ZoneTexte 46">
            <a:extLst>
              <a:ext uri="{FF2B5EF4-FFF2-40B4-BE49-F238E27FC236}">
                <a16:creationId xmlns:a16="http://schemas.microsoft.com/office/drawing/2014/main" xmlns="" id="{BADE75E1-30B0-441B-81EE-92EA261FE973}"/>
              </a:ext>
            </a:extLst>
          </p:cNvPr>
          <p:cNvSpPr txBox="1"/>
          <p:nvPr/>
        </p:nvSpPr>
        <p:spPr>
          <a:xfrm>
            <a:off x="3521810" y="3651392"/>
            <a:ext cx="762491" cy="400110"/>
          </a:xfrm>
          <a:prstGeom prst="rect">
            <a:avLst/>
          </a:prstGeom>
          <a:noFill/>
        </p:spPr>
        <p:txBody>
          <a:bodyPr wrap="square" rtlCol="0">
            <a:spAutoFit/>
          </a:bodyPr>
          <a:lstStyle/>
          <a:p>
            <a:pPr algn="ctr"/>
            <a:r>
              <a:rPr lang="fr-FR" sz="1000" dirty="0"/>
              <a:t>Bulletin d’adhésion</a:t>
            </a:r>
          </a:p>
        </p:txBody>
      </p:sp>
      <p:pic>
        <p:nvPicPr>
          <p:cNvPr id="12" name="Image 11">
            <a:extLst>
              <a:ext uri="{FF2B5EF4-FFF2-40B4-BE49-F238E27FC236}">
                <a16:creationId xmlns:a16="http://schemas.microsoft.com/office/drawing/2014/main" xmlns="" id="{7683E17D-FA87-4DCC-B6BB-82975B1DECBB}"/>
              </a:ext>
            </a:extLst>
          </p:cNvPr>
          <p:cNvPicPr>
            <a:picLocks noChangeAspect="1"/>
          </p:cNvPicPr>
          <p:nvPr/>
        </p:nvPicPr>
        <p:blipFill>
          <a:blip r:embed="rId10" cstate="print"/>
          <a:stretch>
            <a:fillRect/>
          </a:stretch>
        </p:blipFill>
        <p:spPr>
          <a:xfrm>
            <a:off x="7930750" y="3540408"/>
            <a:ext cx="941048" cy="994341"/>
          </a:xfrm>
          <a:prstGeom prst="rect">
            <a:avLst/>
          </a:prstGeom>
        </p:spPr>
      </p:pic>
      <p:pic>
        <p:nvPicPr>
          <p:cNvPr id="17" name="Image 16">
            <a:extLst>
              <a:ext uri="{FF2B5EF4-FFF2-40B4-BE49-F238E27FC236}">
                <a16:creationId xmlns:a16="http://schemas.microsoft.com/office/drawing/2014/main" xmlns="" id="{0B2B9ACB-1957-4CA9-B1A9-29223950ED9C}"/>
              </a:ext>
            </a:extLst>
          </p:cNvPr>
          <p:cNvPicPr>
            <a:picLocks noChangeAspect="1"/>
          </p:cNvPicPr>
          <p:nvPr/>
        </p:nvPicPr>
        <p:blipFill>
          <a:blip r:embed="rId11" cstate="print"/>
          <a:stretch>
            <a:fillRect/>
          </a:stretch>
        </p:blipFill>
        <p:spPr>
          <a:xfrm>
            <a:off x="4225086" y="3726870"/>
            <a:ext cx="1029216" cy="1133912"/>
          </a:xfrm>
          <a:prstGeom prst="rect">
            <a:avLst/>
          </a:prstGeom>
        </p:spPr>
      </p:pic>
      <p:pic>
        <p:nvPicPr>
          <p:cNvPr id="18" name="Image 17">
            <a:extLst>
              <a:ext uri="{FF2B5EF4-FFF2-40B4-BE49-F238E27FC236}">
                <a16:creationId xmlns:a16="http://schemas.microsoft.com/office/drawing/2014/main" xmlns="" id="{60C35C5E-8A27-4334-BB7E-08B46F9CA176}"/>
              </a:ext>
            </a:extLst>
          </p:cNvPr>
          <p:cNvPicPr>
            <a:picLocks noChangeAspect="1"/>
          </p:cNvPicPr>
          <p:nvPr/>
        </p:nvPicPr>
        <p:blipFill>
          <a:blip r:embed="rId12" cstate="print"/>
          <a:stretch>
            <a:fillRect/>
          </a:stretch>
        </p:blipFill>
        <p:spPr>
          <a:xfrm>
            <a:off x="272202" y="3637765"/>
            <a:ext cx="1050286" cy="1260377"/>
          </a:xfrm>
          <a:prstGeom prst="rect">
            <a:avLst/>
          </a:prstGeom>
        </p:spPr>
      </p:pic>
      <p:grpSp>
        <p:nvGrpSpPr>
          <p:cNvPr id="6" name="Groupe 5">
            <a:extLst>
              <a:ext uri="{FF2B5EF4-FFF2-40B4-BE49-F238E27FC236}">
                <a16:creationId xmlns:a16="http://schemas.microsoft.com/office/drawing/2014/main" xmlns="" id="{A548E17A-FE52-4756-8FD5-DE106769ADB3}"/>
              </a:ext>
            </a:extLst>
          </p:cNvPr>
          <p:cNvGrpSpPr/>
          <p:nvPr/>
        </p:nvGrpSpPr>
        <p:grpSpPr>
          <a:xfrm>
            <a:off x="2829055" y="2390778"/>
            <a:ext cx="864000" cy="1138673"/>
            <a:chOff x="2829055" y="2390778"/>
            <a:chExt cx="864000" cy="1138673"/>
          </a:xfrm>
        </p:grpSpPr>
        <p:pic>
          <p:nvPicPr>
            <p:cNvPr id="37" name="Image 36">
              <a:extLst>
                <a:ext uri="{FF2B5EF4-FFF2-40B4-BE49-F238E27FC236}">
                  <a16:creationId xmlns:a16="http://schemas.microsoft.com/office/drawing/2014/main" xmlns="" id="{556BC737-C848-46D3-B903-73E276AB5E6E}"/>
                </a:ext>
              </a:extLst>
            </p:cNvPr>
            <p:cNvPicPr>
              <a:picLocks noChangeAspect="1"/>
            </p:cNvPicPr>
            <p:nvPr/>
          </p:nvPicPr>
          <p:blipFill>
            <a:blip r:embed="rId13" cstate="print"/>
            <a:stretch>
              <a:fillRect/>
            </a:stretch>
          </p:blipFill>
          <p:spPr>
            <a:xfrm>
              <a:off x="3000258" y="2390778"/>
              <a:ext cx="612028" cy="758805"/>
            </a:xfrm>
            <a:prstGeom prst="rect">
              <a:avLst/>
            </a:prstGeom>
          </p:spPr>
        </p:pic>
        <p:sp>
          <p:nvSpPr>
            <p:cNvPr id="38" name="ZoneTexte 37">
              <a:extLst>
                <a:ext uri="{FF2B5EF4-FFF2-40B4-BE49-F238E27FC236}">
                  <a16:creationId xmlns:a16="http://schemas.microsoft.com/office/drawing/2014/main" xmlns="" id="{7CC2F8E7-3E0A-491E-BE3E-5B8F668E0423}"/>
                </a:ext>
              </a:extLst>
            </p:cNvPr>
            <p:cNvSpPr txBox="1"/>
            <p:nvPr/>
          </p:nvSpPr>
          <p:spPr>
            <a:xfrm>
              <a:off x="2829055" y="3129341"/>
              <a:ext cx="864000" cy="400110"/>
            </a:xfrm>
            <a:prstGeom prst="rect">
              <a:avLst/>
            </a:prstGeom>
            <a:noFill/>
          </p:spPr>
          <p:txBody>
            <a:bodyPr wrap="square" rtlCol="0">
              <a:spAutoFit/>
            </a:bodyPr>
            <a:lstStyle/>
            <a:p>
              <a:pPr algn="ctr"/>
              <a:r>
                <a:rPr lang="fr-FR" sz="1000" dirty="0"/>
                <a:t>Notification d’accord</a:t>
              </a:r>
            </a:p>
          </p:txBody>
        </p:sp>
      </p:grpSp>
      <p:pic>
        <p:nvPicPr>
          <p:cNvPr id="40" name="Image 39">
            <a:extLst>
              <a:ext uri="{FF2B5EF4-FFF2-40B4-BE49-F238E27FC236}">
                <a16:creationId xmlns:a16="http://schemas.microsoft.com/office/drawing/2014/main" xmlns="" id="{776482E5-AAA9-4CB0-8DAA-59FFD7033C0E}"/>
              </a:ext>
            </a:extLst>
          </p:cNvPr>
          <p:cNvPicPr>
            <a:picLocks noChangeAspect="1"/>
          </p:cNvPicPr>
          <p:nvPr/>
        </p:nvPicPr>
        <p:blipFill>
          <a:blip r:embed="rId9" cstate="print"/>
          <a:stretch>
            <a:fillRect/>
          </a:stretch>
        </p:blipFill>
        <p:spPr>
          <a:xfrm>
            <a:off x="5562709" y="2831374"/>
            <a:ext cx="552551" cy="803025"/>
          </a:xfrm>
          <a:prstGeom prst="rect">
            <a:avLst/>
          </a:prstGeom>
        </p:spPr>
      </p:pic>
      <p:pic>
        <p:nvPicPr>
          <p:cNvPr id="42" name="Image 41">
            <a:extLst>
              <a:ext uri="{FF2B5EF4-FFF2-40B4-BE49-F238E27FC236}">
                <a16:creationId xmlns:a16="http://schemas.microsoft.com/office/drawing/2014/main" xmlns="" id="{6D79D536-2B11-4E32-B233-50CB33E00B02}"/>
              </a:ext>
            </a:extLst>
          </p:cNvPr>
          <p:cNvPicPr>
            <a:picLocks noChangeAspect="1"/>
          </p:cNvPicPr>
          <p:nvPr/>
        </p:nvPicPr>
        <p:blipFill>
          <a:blip r:embed="rId13" cstate="print"/>
          <a:stretch>
            <a:fillRect/>
          </a:stretch>
        </p:blipFill>
        <p:spPr>
          <a:xfrm>
            <a:off x="7709964" y="2710830"/>
            <a:ext cx="612028" cy="758805"/>
          </a:xfrm>
          <a:prstGeom prst="rect">
            <a:avLst/>
          </a:prstGeom>
        </p:spPr>
      </p:pic>
      <p:sp>
        <p:nvSpPr>
          <p:cNvPr id="43" name="ZoneTexte 42">
            <a:extLst>
              <a:ext uri="{FF2B5EF4-FFF2-40B4-BE49-F238E27FC236}">
                <a16:creationId xmlns:a16="http://schemas.microsoft.com/office/drawing/2014/main" xmlns="" id="{E43946D4-1BC7-4D70-84FF-235288A9ABA0}"/>
              </a:ext>
            </a:extLst>
          </p:cNvPr>
          <p:cNvSpPr txBox="1"/>
          <p:nvPr/>
        </p:nvSpPr>
        <p:spPr>
          <a:xfrm>
            <a:off x="7545197" y="3423217"/>
            <a:ext cx="864000" cy="400110"/>
          </a:xfrm>
          <a:prstGeom prst="rect">
            <a:avLst/>
          </a:prstGeom>
          <a:noFill/>
        </p:spPr>
        <p:txBody>
          <a:bodyPr wrap="square" rtlCol="0">
            <a:spAutoFit/>
          </a:bodyPr>
          <a:lstStyle/>
          <a:p>
            <a:pPr algn="ctr"/>
            <a:r>
              <a:rPr lang="fr-FR" sz="1000" dirty="0"/>
              <a:t>Attestation de droit</a:t>
            </a:r>
          </a:p>
        </p:txBody>
      </p:sp>
      <p:sp>
        <p:nvSpPr>
          <p:cNvPr id="44" name="ZoneTexte 43">
            <a:extLst>
              <a:ext uri="{FF2B5EF4-FFF2-40B4-BE49-F238E27FC236}">
                <a16:creationId xmlns:a16="http://schemas.microsoft.com/office/drawing/2014/main" xmlns="" id="{9BD30D9F-0733-45EA-9033-792B41C64DF8}"/>
              </a:ext>
            </a:extLst>
          </p:cNvPr>
          <p:cNvSpPr txBox="1"/>
          <p:nvPr/>
        </p:nvSpPr>
        <p:spPr>
          <a:xfrm>
            <a:off x="7039744" y="50595"/>
            <a:ext cx="2057400" cy="861774"/>
          </a:xfrm>
          <a:prstGeom prst="rect">
            <a:avLst/>
          </a:prstGeom>
          <a:solidFill>
            <a:schemeClr val="accent4">
              <a:lumMod val="40000"/>
              <a:lumOff val="60000"/>
            </a:schemeClr>
          </a:solidFill>
        </p:spPr>
        <p:txBody>
          <a:bodyPr wrap="square" rtlCol="0">
            <a:spAutoFit/>
          </a:bodyPr>
          <a:lstStyle/>
          <a:p>
            <a:r>
              <a:rPr lang="fr-FR" sz="1000" dirty="0"/>
              <a:t>Ce schéma traduit les dispositions des textes applicables à la Complémentaire santé solidaire. Il ne présume pas des modalités pratiques de mise en œuvre.</a:t>
            </a:r>
          </a:p>
        </p:txBody>
      </p:sp>
    </p:spTree>
    <p:extLst>
      <p:ext uri="{BB962C8B-B14F-4D97-AF65-F5344CB8AC3E}">
        <p14:creationId xmlns:p14="http://schemas.microsoft.com/office/powerpoint/2010/main" xmlns="" val="217964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1"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9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9">
                                            <p:txEl>
                                              <p:pRg st="0" end="0"/>
                                            </p:txEl>
                                          </p:spTgt>
                                        </p:tgtEl>
                                        <p:attrNameLst>
                                          <p:attrName>style.visibility</p:attrName>
                                        </p:attrNameLst>
                                      </p:cBhvr>
                                      <p:to>
                                        <p:strVal val="visible"/>
                                      </p:to>
                                    </p:set>
                                  </p:childTnLst>
                                </p:cTn>
                              </p:par>
                              <p:par>
                                <p:cTn id="28" presetID="22" presetClass="entr" presetSubtype="8" fill="hold"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par>
                                <p:cTn id="31" presetID="1" presetClass="entr" presetSubtype="0" fill="hold" nodeType="withEffect">
                                  <p:stCondLst>
                                    <p:cond delay="0"/>
                                  </p:stCondLst>
                                  <p:childTnLst>
                                    <p:set>
                                      <p:cBhvr>
                                        <p:cTn id="32" dur="1" fill="hold">
                                          <p:stCondLst>
                                            <p:cond delay="0"/>
                                          </p:stCondLst>
                                        </p:cTn>
                                        <p:tgtEl>
                                          <p:spTgt spid="8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0">
                                            <p:txEl>
                                              <p:pRg st="0" end="0"/>
                                            </p:txEl>
                                          </p:spTgt>
                                        </p:tgtEl>
                                        <p:attrNameLst>
                                          <p:attrName>style.visibility</p:attrName>
                                        </p:attrNameLst>
                                      </p:cBhvr>
                                      <p:to>
                                        <p:strVal val="visible"/>
                                      </p:to>
                                    </p:set>
                                  </p:childTnLst>
                                </p:cTn>
                              </p:par>
                              <p:par>
                                <p:cTn id="47" presetID="22" presetClass="entr" presetSubtype="8" fill="hold" nodeType="with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wipe(left)">
                                      <p:cBhvr>
                                        <p:cTn id="49" dur="500"/>
                                        <p:tgtEl>
                                          <p:spTgt spid="67"/>
                                        </p:tgtEl>
                                      </p:cBhvr>
                                    </p:animEffect>
                                  </p:childTnLst>
                                </p:cTn>
                              </p:par>
                              <p:par>
                                <p:cTn id="50" presetID="1" presetClass="entr" presetSubtype="0"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62"/>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4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8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wipe(left)">
                                      <p:cBhvr>
                                        <p:cTn id="64" dur="500"/>
                                        <p:tgtEl>
                                          <p:spTgt spid="45"/>
                                        </p:tgtEl>
                                      </p:cBhvr>
                                    </p:animEffect>
                                  </p:childTnLst>
                                </p:cTn>
                              </p:par>
                              <p:par>
                                <p:cTn id="65" presetID="1"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9" grpId="0"/>
      <p:bldP spid="59" grpId="0" build="p"/>
      <p:bldP spid="60" grpId="0" build="p"/>
      <p:bldP spid="84" grpId="0"/>
      <p:bldP spid="85" grpId="0"/>
      <p:bldP spid="86" grpId="0"/>
      <p:bldP spid="95" grpId="0"/>
      <p:bldP spid="96" grpId="0"/>
      <p:bldP spid="97" grpId="0"/>
      <p:bldP spid="14" grpId="0"/>
      <p:bldP spid="47"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8A0428B5-EFA8-4524-80AB-80D111B9AA9F}"/>
              </a:ext>
            </a:extLst>
          </p:cNvPr>
          <p:cNvPicPr>
            <a:picLocks noChangeAspect="1"/>
          </p:cNvPicPr>
          <p:nvPr/>
        </p:nvPicPr>
        <p:blipFill>
          <a:blip r:embed="rId3" cstate="print"/>
          <a:stretch>
            <a:fillRect/>
          </a:stretch>
        </p:blipFill>
        <p:spPr>
          <a:xfrm>
            <a:off x="530380" y="913885"/>
            <a:ext cx="8461981" cy="5944115"/>
          </a:xfrm>
          <a:prstGeom prst="rect">
            <a:avLst/>
          </a:prstGeom>
        </p:spPr>
      </p:pic>
      <p:sp>
        <p:nvSpPr>
          <p:cNvPr id="2" name="Titre 1"/>
          <p:cNvSpPr>
            <a:spLocks noGrp="1"/>
          </p:cNvSpPr>
          <p:nvPr>
            <p:ph type="title"/>
          </p:nvPr>
        </p:nvSpPr>
        <p:spPr>
          <a:xfrm>
            <a:off x="4291" y="33770"/>
            <a:ext cx="9097143" cy="646331"/>
          </a:xfrm>
        </p:spPr>
        <p:txBody>
          <a:bodyPr/>
          <a:lstStyle/>
          <a:p>
            <a:r>
              <a:rPr lang="fr-FR" sz="2000" dirty="0"/>
              <a:t>Complémentaire santé solidaire avec participation financière : </a:t>
            </a:r>
            <a:br>
              <a:rPr lang="fr-FR" sz="2000" dirty="0"/>
            </a:br>
            <a:r>
              <a:rPr lang="fr-FR" sz="2000" dirty="0"/>
              <a:t>quelle démarche pour les assurés qui choisissent un OC?</a:t>
            </a:r>
          </a:p>
        </p:txBody>
      </p:sp>
      <p:sp>
        <p:nvSpPr>
          <p:cNvPr id="3" name="Espace réservé du contenu 2"/>
          <p:cNvSpPr>
            <a:spLocks noGrp="1"/>
          </p:cNvSpPr>
          <p:nvPr>
            <p:ph idx="1"/>
          </p:nvPr>
        </p:nvSpPr>
        <p:spPr>
          <a:xfrm>
            <a:off x="453450" y="904126"/>
            <a:ext cx="1545660" cy="1089529"/>
          </a:xfrm>
        </p:spPr>
        <p:txBody>
          <a:bodyPr/>
          <a:lstStyle/>
          <a:p>
            <a:pPr marL="0" indent="0" algn="ctr">
              <a:buClr>
                <a:srgbClr val="FF5050"/>
              </a:buClr>
              <a:buNone/>
            </a:pPr>
            <a:r>
              <a:rPr lang="fr-FR" sz="1200" b="1" dirty="0">
                <a:solidFill>
                  <a:schemeClr val="bg2">
                    <a:lumMod val="25000"/>
                  </a:schemeClr>
                </a:solidFill>
              </a:rPr>
              <a:t>Première étape : </a:t>
            </a:r>
            <a:r>
              <a:rPr lang="fr-FR" sz="1200" dirty="0">
                <a:solidFill>
                  <a:schemeClr val="bg2">
                    <a:lumMod val="25000"/>
                  </a:schemeClr>
                </a:solidFill>
              </a:rPr>
              <a:t>demande de complémentaire santé solidaire et choix du gestionnaire</a:t>
            </a:r>
          </a:p>
        </p:txBody>
      </p:sp>
      <p:sp>
        <p:nvSpPr>
          <p:cNvPr id="4" name="Espace réservé du numéro de diapositive 3"/>
          <p:cNvSpPr>
            <a:spLocks noGrp="1"/>
          </p:cNvSpPr>
          <p:nvPr>
            <p:ph type="sldNum" sz="quarter" idx="12"/>
          </p:nvPr>
        </p:nvSpPr>
        <p:spPr>
          <a:xfrm>
            <a:off x="7039744" y="6493965"/>
            <a:ext cx="2057400" cy="365125"/>
          </a:xfrm>
        </p:spPr>
        <p:txBody>
          <a:bodyPr/>
          <a:lstStyle/>
          <a:p>
            <a:fld id="{D0069F3E-E0E9-42B9-AF30-FECA7BEF6747}" type="slidenum">
              <a:rPr lang="fr-FR" smtClean="0">
                <a:solidFill>
                  <a:prstClr val="black">
                    <a:tint val="75000"/>
                  </a:prstClr>
                </a:solidFill>
              </a:rPr>
              <a:pPr/>
              <a:t>13</a:t>
            </a:fld>
            <a:endParaRPr lang="fr-FR" dirty="0">
              <a:solidFill>
                <a:prstClr val="black">
                  <a:tint val="75000"/>
                </a:prstClr>
              </a:solidFill>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99123" y="1306490"/>
            <a:ext cx="1065554" cy="7078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8" name="Connecteur droit avec flèche 7"/>
          <p:cNvCxnSpPr>
            <a:cxnSpLocks/>
          </p:cNvCxnSpPr>
          <p:nvPr/>
        </p:nvCxnSpPr>
        <p:spPr>
          <a:xfrm flipV="1">
            <a:off x="857488" y="2102760"/>
            <a:ext cx="1053980" cy="1221528"/>
          </a:xfrm>
          <a:prstGeom prst="straightConnector1">
            <a:avLst/>
          </a:prstGeom>
          <a:ln w="38100">
            <a:solidFill>
              <a:srgbClr val="009ABC"/>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e 14">
            <a:extLst>
              <a:ext uri="{FF2B5EF4-FFF2-40B4-BE49-F238E27FC236}">
                <a16:creationId xmlns:a16="http://schemas.microsoft.com/office/drawing/2014/main" xmlns="" id="{0DE9BD76-D09E-4F88-8C17-E58284838D04}"/>
              </a:ext>
            </a:extLst>
          </p:cNvPr>
          <p:cNvGrpSpPr/>
          <p:nvPr/>
        </p:nvGrpSpPr>
        <p:grpSpPr>
          <a:xfrm>
            <a:off x="1075284" y="2377955"/>
            <a:ext cx="1004274" cy="1546579"/>
            <a:chOff x="1544346" y="2501875"/>
            <a:chExt cx="1004274" cy="1546579"/>
          </a:xfrm>
        </p:grpSpPr>
        <p:pic>
          <p:nvPicPr>
            <p:cNvPr id="9"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99655" y="2501875"/>
              <a:ext cx="560918" cy="7937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ZoneTexte 9">
              <a:extLst>
                <a:ext uri="{FF2B5EF4-FFF2-40B4-BE49-F238E27FC236}">
                  <a16:creationId xmlns:a16="http://schemas.microsoft.com/office/drawing/2014/main" xmlns="" id="{DE32ADAA-31AA-4217-9D72-B8B6AF20D170}"/>
                </a:ext>
              </a:extLst>
            </p:cNvPr>
            <p:cNvSpPr txBox="1"/>
            <p:nvPr/>
          </p:nvSpPr>
          <p:spPr>
            <a:xfrm>
              <a:off x="1544346" y="3340568"/>
              <a:ext cx="1004274" cy="707886"/>
            </a:xfrm>
            <a:prstGeom prst="rect">
              <a:avLst/>
            </a:prstGeom>
            <a:noFill/>
          </p:spPr>
          <p:txBody>
            <a:bodyPr wrap="square" rtlCol="0">
              <a:spAutoFit/>
            </a:bodyPr>
            <a:lstStyle/>
            <a:p>
              <a:pPr algn="ctr"/>
              <a:r>
                <a:rPr lang="fr-FR" sz="1000" dirty="0"/>
                <a:t>Nouveau formulaire (avec choix OC ou CPAM)</a:t>
              </a:r>
            </a:p>
          </p:txBody>
        </p:sp>
      </p:grpSp>
      <p:cxnSp>
        <p:nvCxnSpPr>
          <p:cNvPr id="41" name="Connecteur droit avec flèche 40">
            <a:extLst>
              <a:ext uri="{FF2B5EF4-FFF2-40B4-BE49-F238E27FC236}">
                <a16:creationId xmlns:a16="http://schemas.microsoft.com/office/drawing/2014/main" xmlns="" id="{B1BDE804-F521-4028-B082-BFA467B7AF82}"/>
              </a:ext>
            </a:extLst>
          </p:cNvPr>
          <p:cNvCxnSpPr>
            <a:cxnSpLocks/>
          </p:cNvCxnSpPr>
          <p:nvPr/>
        </p:nvCxnSpPr>
        <p:spPr>
          <a:xfrm>
            <a:off x="2754071" y="2111294"/>
            <a:ext cx="1342110" cy="1278368"/>
          </a:xfrm>
          <a:prstGeom prst="straightConnector1">
            <a:avLst/>
          </a:prstGeom>
          <a:ln w="38100">
            <a:solidFill>
              <a:srgbClr val="009ABC"/>
            </a:solidFill>
            <a:tailEnd type="arrow"/>
          </a:ln>
        </p:spPr>
        <p:style>
          <a:lnRef idx="1">
            <a:schemeClr val="accent1"/>
          </a:lnRef>
          <a:fillRef idx="0">
            <a:schemeClr val="accent1"/>
          </a:fillRef>
          <a:effectRef idx="0">
            <a:schemeClr val="accent1"/>
          </a:effectRef>
          <a:fontRef idx="minor">
            <a:schemeClr val="tx1"/>
          </a:fontRef>
        </p:style>
      </p:cxnSp>
      <p:cxnSp>
        <p:nvCxnSpPr>
          <p:cNvPr id="45" name="Connecteur droit avec flèche 44">
            <a:extLst>
              <a:ext uri="{FF2B5EF4-FFF2-40B4-BE49-F238E27FC236}">
                <a16:creationId xmlns:a16="http://schemas.microsoft.com/office/drawing/2014/main" xmlns="" id="{BCFF7160-9985-4D8A-ACCA-CB0C6DAE7A30}"/>
              </a:ext>
            </a:extLst>
          </p:cNvPr>
          <p:cNvCxnSpPr>
            <a:cxnSpLocks/>
          </p:cNvCxnSpPr>
          <p:nvPr/>
        </p:nvCxnSpPr>
        <p:spPr>
          <a:xfrm>
            <a:off x="7101525" y="2251924"/>
            <a:ext cx="1168865" cy="1133639"/>
          </a:xfrm>
          <a:prstGeom prst="straightConnector1">
            <a:avLst/>
          </a:prstGeom>
          <a:ln w="38100">
            <a:solidFill>
              <a:srgbClr val="009ABC"/>
            </a:solidFill>
            <a:tailEnd type="arrow"/>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xmlns="" id="{9D67EBFF-F703-4200-9D05-11E504369E4B}"/>
              </a:ext>
            </a:extLst>
          </p:cNvPr>
          <p:cNvSpPr txBox="1"/>
          <p:nvPr/>
        </p:nvSpPr>
        <p:spPr>
          <a:xfrm>
            <a:off x="7657110" y="954952"/>
            <a:ext cx="1226561" cy="923330"/>
          </a:xfrm>
          <a:prstGeom prst="rect">
            <a:avLst/>
          </a:prstGeom>
          <a:noFill/>
        </p:spPr>
        <p:txBody>
          <a:bodyPr wrap="square" rtlCol="0">
            <a:spAutoFit/>
          </a:bodyPr>
          <a:lstStyle/>
          <a:p>
            <a:pPr algn="ctr">
              <a:lnSpc>
                <a:spcPct val="90000"/>
              </a:lnSpc>
              <a:spcBef>
                <a:spcPts val="1000"/>
              </a:spcBef>
              <a:buClr>
                <a:srgbClr val="FF5050"/>
              </a:buClr>
            </a:pPr>
            <a:r>
              <a:rPr lang="fr-FR" sz="1200" b="1" dirty="0">
                <a:solidFill>
                  <a:schemeClr val="bg2">
                    <a:lumMod val="25000"/>
                  </a:schemeClr>
                </a:solidFill>
              </a:rPr>
              <a:t>Dernière étape :</a:t>
            </a:r>
            <a:r>
              <a:rPr lang="fr-FR" sz="1200" dirty="0">
                <a:solidFill>
                  <a:schemeClr val="bg2">
                    <a:lumMod val="25000"/>
                  </a:schemeClr>
                </a:solidFill>
              </a:rPr>
              <a:t> Ouverture des droits pour 1 an et envoi attestation</a:t>
            </a:r>
          </a:p>
        </p:txBody>
      </p:sp>
      <p:pic>
        <p:nvPicPr>
          <p:cNvPr id="52" name="Image 51">
            <a:extLst>
              <a:ext uri="{FF2B5EF4-FFF2-40B4-BE49-F238E27FC236}">
                <a16:creationId xmlns:a16="http://schemas.microsoft.com/office/drawing/2014/main" xmlns="" id="{93445B90-B02B-4AA5-B4EE-9000F7CB0B93}"/>
              </a:ext>
            </a:extLst>
          </p:cNvPr>
          <p:cNvPicPr/>
          <p:nvPr/>
        </p:nvPicPr>
        <p:blipFill>
          <a:blip r:embed="rId6" cstate="print">
            <a:extLst>
              <a:ext uri="{28A0092B-C50C-407E-A947-70E740481C1C}">
                <a14:useLocalDpi xmlns:a14="http://schemas.microsoft.com/office/drawing/2010/main" xmlns="" val="0"/>
              </a:ext>
            </a:extLst>
          </a:blip>
          <a:stretch>
            <a:fillRect/>
          </a:stretch>
        </p:blipFill>
        <p:spPr>
          <a:xfrm>
            <a:off x="7893036" y="4944710"/>
            <a:ext cx="959492" cy="610860"/>
          </a:xfrm>
          <a:prstGeom prst="rect">
            <a:avLst/>
          </a:prstGeom>
          <a:noFill/>
        </p:spPr>
      </p:pic>
      <p:sp>
        <p:nvSpPr>
          <p:cNvPr id="59" name="Espace réservé du contenu 2">
            <a:extLst>
              <a:ext uri="{FF2B5EF4-FFF2-40B4-BE49-F238E27FC236}">
                <a16:creationId xmlns:a16="http://schemas.microsoft.com/office/drawing/2014/main" xmlns="" id="{18513948-87B3-47DE-839A-E1ADC63D2933}"/>
              </a:ext>
            </a:extLst>
          </p:cNvPr>
          <p:cNvSpPr txBox="1">
            <a:spLocks/>
          </p:cNvSpPr>
          <p:nvPr/>
        </p:nvSpPr>
        <p:spPr>
          <a:xfrm>
            <a:off x="2852607" y="958142"/>
            <a:ext cx="1594509" cy="590931"/>
          </a:xfrm>
          <a:prstGeom prst="rect">
            <a:avLst/>
          </a:prstGeom>
        </p:spPr>
        <p:txBody>
          <a:bodyPr vert="horz" wrap="square" lIns="91440" tIns="45720" rIns="91440" bIns="45720" rtlCol="0">
            <a:spAutoFit/>
          </a:bodyPr>
          <a:lstStyle>
            <a:lvl1pPr marL="542925" indent="-542925" algn="l" defTabSz="914400" rtl="0" eaLnBrk="1" latinLnBrk="0" hangingPunct="1">
              <a:lnSpc>
                <a:spcPct val="90000"/>
              </a:lnSpc>
              <a:spcBef>
                <a:spcPts val="1000"/>
              </a:spcBef>
              <a:buFontTx/>
              <a:buBlip>
                <a:blip r:embed="rId7"/>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9BBE"/>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6C31E"/>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1980000" indent="-180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FF5050"/>
              </a:buClr>
              <a:buFontTx/>
              <a:buNone/>
            </a:pPr>
            <a:r>
              <a:rPr lang="fr-FR" sz="1200" b="1" dirty="0">
                <a:solidFill>
                  <a:schemeClr val="bg2">
                    <a:lumMod val="25000"/>
                  </a:schemeClr>
                </a:solidFill>
              </a:rPr>
              <a:t>Deuxième étape : </a:t>
            </a:r>
            <a:r>
              <a:rPr lang="fr-FR" sz="1200" dirty="0">
                <a:solidFill>
                  <a:schemeClr val="bg2">
                    <a:lumMod val="25000"/>
                  </a:schemeClr>
                </a:solidFill>
              </a:rPr>
              <a:t>notification du droit accordé</a:t>
            </a:r>
          </a:p>
        </p:txBody>
      </p:sp>
      <p:sp>
        <p:nvSpPr>
          <p:cNvPr id="60" name="Espace réservé du contenu 2">
            <a:extLst>
              <a:ext uri="{FF2B5EF4-FFF2-40B4-BE49-F238E27FC236}">
                <a16:creationId xmlns:a16="http://schemas.microsoft.com/office/drawing/2014/main" xmlns="" id="{66161B2C-1FEA-4095-99D0-1606D016E583}"/>
              </a:ext>
            </a:extLst>
          </p:cNvPr>
          <p:cNvSpPr txBox="1">
            <a:spLocks/>
          </p:cNvSpPr>
          <p:nvPr/>
        </p:nvSpPr>
        <p:spPr>
          <a:xfrm>
            <a:off x="4956499" y="958142"/>
            <a:ext cx="1897949" cy="757130"/>
          </a:xfrm>
          <a:prstGeom prst="rect">
            <a:avLst/>
          </a:prstGeom>
        </p:spPr>
        <p:txBody>
          <a:bodyPr vert="horz" wrap="square" lIns="91440" tIns="45720" rIns="91440" bIns="45720" rtlCol="0">
            <a:spAutoFit/>
          </a:bodyPr>
          <a:lstStyle>
            <a:lvl1pPr marL="542925" indent="-542925" algn="l" defTabSz="914400" rtl="0" eaLnBrk="1" latinLnBrk="0" hangingPunct="1">
              <a:lnSpc>
                <a:spcPct val="90000"/>
              </a:lnSpc>
              <a:spcBef>
                <a:spcPts val="1000"/>
              </a:spcBef>
              <a:buFontTx/>
              <a:buBlip>
                <a:blip r:embed="rId7"/>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9BBE"/>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6C31E"/>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1980000" indent="-180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FF5050"/>
              </a:buClr>
              <a:buFontTx/>
              <a:buNone/>
            </a:pPr>
            <a:r>
              <a:rPr lang="fr-FR" sz="1200" b="1" dirty="0">
                <a:solidFill>
                  <a:schemeClr val="bg2">
                    <a:lumMod val="25000"/>
                  </a:schemeClr>
                </a:solidFill>
              </a:rPr>
              <a:t>Troisième étape : </a:t>
            </a:r>
            <a:br>
              <a:rPr lang="fr-FR" sz="1200" b="1" dirty="0">
                <a:solidFill>
                  <a:schemeClr val="bg2">
                    <a:lumMod val="25000"/>
                  </a:schemeClr>
                </a:solidFill>
              </a:rPr>
            </a:br>
            <a:r>
              <a:rPr lang="fr-FR" sz="1200" dirty="0">
                <a:solidFill>
                  <a:schemeClr val="bg2">
                    <a:lumMod val="25000"/>
                  </a:schemeClr>
                </a:solidFill>
              </a:rPr>
              <a:t>envoi du bulletin d’adhésion signé et du moyen de paiement</a:t>
            </a:r>
          </a:p>
        </p:txBody>
      </p:sp>
      <p:sp>
        <p:nvSpPr>
          <p:cNvPr id="76" name="Ellipse 75">
            <a:extLst>
              <a:ext uri="{FF2B5EF4-FFF2-40B4-BE49-F238E27FC236}">
                <a16:creationId xmlns:a16="http://schemas.microsoft.com/office/drawing/2014/main" xmlns="" id="{C1A86920-3650-4B67-B790-53A0E7989BC4}"/>
              </a:ext>
            </a:extLst>
          </p:cNvPr>
          <p:cNvSpPr/>
          <p:nvPr/>
        </p:nvSpPr>
        <p:spPr>
          <a:xfrm>
            <a:off x="2140509" y="5002247"/>
            <a:ext cx="642937" cy="513277"/>
          </a:xfrm>
          <a:prstGeom prst="ellipse">
            <a:avLst/>
          </a:prstGeom>
          <a:solidFill>
            <a:srgbClr val="E6007D"/>
          </a:solidFill>
          <a:ln>
            <a:solidFill>
              <a:srgbClr val="E6007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dirty="0"/>
              <a:t>OC</a:t>
            </a:r>
          </a:p>
        </p:txBody>
      </p:sp>
      <p:sp>
        <p:nvSpPr>
          <p:cNvPr id="84" name="ZoneTexte 83">
            <a:extLst>
              <a:ext uri="{FF2B5EF4-FFF2-40B4-BE49-F238E27FC236}">
                <a16:creationId xmlns:a16="http://schemas.microsoft.com/office/drawing/2014/main" xmlns="" id="{9739B45B-DBFD-4357-8061-5A3B456DB12E}"/>
              </a:ext>
            </a:extLst>
          </p:cNvPr>
          <p:cNvSpPr txBox="1"/>
          <p:nvPr/>
        </p:nvSpPr>
        <p:spPr>
          <a:xfrm>
            <a:off x="-81402" y="5942273"/>
            <a:ext cx="807233" cy="369332"/>
          </a:xfrm>
          <a:prstGeom prst="rect">
            <a:avLst/>
          </a:prstGeom>
          <a:noFill/>
        </p:spPr>
        <p:txBody>
          <a:bodyPr wrap="square" rtlCol="0">
            <a:spAutoFit/>
          </a:bodyPr>
          <a:lstStyle/>
          <a:p>
            <a:r>
              <a:rPr lang="fr-FR" b="1" dirty="0"/>
              <a:t>Délais</a:t>
            </a:r>
          </a:p>
        </p:txBody>
      </p:sp>
      <p:sp>
        <p:nvSpPr>
          <p:cNvPr id="85" name="ZoneTexte 84">
            <a:extLst>
              <a:ext uri="{FF2B5EF4-FFF2-40B4-BE49-F238E27FC236}">
                <a16:creationId xmlns:a16="http://schemas.microsoft.com/office/drawing/2014/main" xmlns="" id="{8BFEF7DF-7B8A-4FE4-839B-6AD79D0752D1}"/>
              </a:ext>
            </a:extLst>
          </p:cNvPr>
          <p:cNvSpPr txBox="1"/>
          <p:nvPr/>
        </p:nvSpPr>
        <p:spPr>
          <a:xfrm>
            <a:off x="1864571" y="5852064"/>
            <a:ext cx="1194812" cy="769441"/>
          </a:xfrm>
          <a:prstGeom prst="rect">
            <a:avLst/>
          </a:prstGeom>
          <a:noFill/>
        </p:spPr>
        <p:txBody>
          <a:bodyPr wrap="square" rtlCol="0">
            <a:spAutoFit/>
          </a:bodyPr>
          <a:lstStyle/>
          <a:p>
            <a:pPr algn="ctr"/>
            <a:r>
              <a:rPr lang="fr-FR" sz="1100" dirty="0"/>
              <a:t>Traitement de la demande par la CPAM : </a:t>
            </a:r>
            <a:r>
              <a:rPr lang="fr-FR" sz="1100" b="1" dirty="0"/>
              <a:t>2 mois max</a:t>
            </a:r>
          </a:p>
        </p:txBody>
      </p:sp>
      <p:sp>
        <p:nvSpPr>
          <p:cNvPr id="86" name="ZoneTexte 85">
            <a:extLst>
              <a:ext uri="{FF2B5EF4-FFF2-40B4-BE49-F238E27FC236}">
                <a16:creationId xmlns:a16="http://schemas.microsoft.com/office/drawing/2014/main" xmlns="" id="{222FD946-EF18-4036-9147-8803B50481C4}"/>
              </a:ext>
            </a:extLst>
          </p:cNvPr>
          <p:cNvSpPr txBox="1"/>
          <p:nvPr/>
        </p:nvSpPr>
        <p:spPr>
          <a:xfrm>
            <a:off x="5277195" y="5721074"/>
            <a:ext cx="1443015" cy="938719"/>
          </a:xfrm>
          <a:prstGeom prst="rect">
            <a:avLst/>
          </a:prstGeom>
          <a:noFill/>
        </p:spPr>
        <p:txBody>
          <a:bodyPr wrap="square" rtlCol="0">
            <a:spAutoFit/>
          </a:bodyPr>
          <a:lstStyle/>
          <a:p>
            <a:pPr algn="ctr"/>
            <a:r>
              <a:rPr lang="fr-FR" sz="1100" dirty="0">
                <a:solidFill>
                  <a:schemeClr val="bg2">
                    <a:lumMod val="25000"/>
                  </a:schemeClr>
                </a:solidFill>
              </a:rPr>
              <a:t>Envoi du mode de paiement à la CPAM : </a:t>
            </a:r>
            <a:r>
              <a:rPr lang="fr-FR" sz="1100" b="1" dirty="0">
                <a:solidFill>
                  <a:schemeClr val="bg2">
                    <a:lumMod val="25000"/>
                  </a:schemeClr>
                </a:solidFill>
              </a:rPr>
              <a:t>3 mois max </a:t>
            </a:r>
            <a:r>
              <a:rPr lang="fr-FR" sz="1100" dirty="0">
                <a:solidFill>
                  <a:schemeClr val="bg2">
                    <a:lumMod val="25000"/>
                  </a:schemeClr>
                </a:solidFill>
              </a:rPr>
              <a:t>après la date d’envoi du bulletin d’adhésion</a:t>
            </a:r>
          </a:p>
        </p:txBody>
      </p:sp>
      <p:sp>
        <p:nvSpPr>
          <p:cNvPr id="95" name="ZoneTexte 94">
            <a:extLst>
              <a:ext uri="{FF2B5EF4-FFF2-40B4-BE49-F238E27FC236}">
                <a16:creationId xmlns:a16="http://schemas.microsoft.com/office/drawing/2014/main" xmlns="" id="{CDA7073B-8115-431C-862B-E6A3EF418CF6}"/>
              </a:ext>
            </a:extLst>
          </p:cNvPr>
          <p:cNvSpPr txBox="1"/>
          <p:nvPr/>
        </p:nvSpPr>
        <p:spPr>
          <a:xfrm>
            <a:off x="743441" y="6037507"/>
            <a:ext cx="1301849" cy="261610"/>
          </a:xfrm>
          <a:prstGeom prst="rect">
            <a:avLst/>
          </a:prstGeom>
          <a:noFill/>
        </p:spPr>
        <p:txBody>
          <a:bodyPr wrap="square" rtlCol="0">
            <a:spAutoFit/>
          </a:bodyPr>
          <a:lstStyle/>
          <a:p>
            <a:r>
              <a:rPr lang="fr-FR" sz="1100" dirty="0"/>
              <a:t>Dépôt demande</a:t>
            </a:r>
          </a:p>
        </p:txBody>
      </p:sp>
      <p:sp>
        <p:nvSpPr>
          <p:cNvPr id="96" name="ZoneTexte 95">
            <a:extLst>
              <a:ext uri="{FF2B5EF4-FFF2-40B4-BE49-F238E27FC236}">
                <a16:creationId xmlns:a16="http://schemas.microsoft.com/office/drawing/2014/main" xmlns="" id="{2C33504C-1FCA-4772-B921-ABA745968069}"/>
              </a:ext>
            </a:extLst>
          </p:cNvPr>
          <p:cNvSpPr txBox="1"/>
          <p:nvPr/>
        </p:nvSpPr>
        <p:spPr>
          <a:xfrm>
            <a:off x="3101605" y="5852063"/>
            <a:ext cx="1132962" cy="769441"/>
          </a:xfrm>
          <a:prstGeom prst="rect">
            <a:avLst/>
          </a:prstGeom>
          <a:noFill/>
        </p:spPr>
        <p:txBody>
          <a:bodyPr wrap="square" rtlCol="0">
            <a:spAutoFit/>
          </a:bodyPr>
          <a:lstStyle/>
          <a:p>
            <a:pPr algn="ctr"/>
            <a:r>
              <a:rPr lang="fr-FR" sz="1100" dirty="0"/>
              <a:t>Envoi bulletin d’adhésion au bénéficiaire : </a:t>
            </a:r>
            <a:r>
              <a:rPr lang="fr-FR" sz="1100" b="1" dirty="0"/>
              <a:t>sans délai</a:t>
            </a:r>
          </a:p>
        </p:txBody>
      </p:sp>
      <p:sp>
        <p:nvSpPr>
          <p:cNvPr id="97" name="ZoneTexte 96">
            <a:extLst>
              <a:ext uri="{FF2B5EF4-FFF2-40B4-BE49-F238E27FC236}">
                <a16:creationId xmlns:a16="http://schemas.microsoft.com/office/drawing/2014/main" xmlns="" id="{BD42F340-91CF-42C8-A218-7B9363E0D3BA}"/>
              </a:ext>
            </a:extLst>
          </p:cNvPr>
          <p:cNvSpPr txBox="1"/>
          <p:nvPr/>
        </p:nvSpPr>
        <p:spPr>
          <a:xfrm>
            <a:off x="7654128" y="5711896"/>
            <a:ext cx="1443015" cy="938719"/>
          </a:xfrm>
          <a:prstGeom prst="rect">
            <a:avLst/>
          </a:prstGeom>
          <a:noFill/>
        </p:spPr>
        <p:txBody>
          <a:bodyPr wrap="square" rtlCol="0">
            <a:spAutoFit/>
          </a:bodyPr>
          <a:lstStyle/>
          <a:p>
            <a:pPr algn="ctr"/>
            <a:r>
              <a:rPr lang="fr-FR" sz="1100" dirty="0"/>
              <a:t>Ouverture des droits : </a:t>
            </a:r>
            <a:r>
              <a:rPr lang="fr-FR" sz="1100" b="1" dirty="0"/>
              <a:t>1</a:t>
            </a:r>
            <a:r>
              <a:rPr lang="fr-FR" sz="1100" b="1" baseline="30000" dirty="0"/>
              <a:t>er</a:t>
            </a:r>
            <a:r>
              <a:rPr lang="fr-FR" sz="1100" b="1" dirty="0"/>
              <a:t> jour du mois suivant </a:t>
            </a:r>
            <a:r>
              <a:rPr lang="fr-FR" sz="1100" dirty="0"/>
              <a:t>la réception du moyen de paiement</a:t>
            </a:r>
          </a:p>
        </p:txBody>
      </p:sp>
      <p:pic>
        <p:nvPicPr>
          <p:cNvPr id="62" name="Picture 2">
            <a:extLst>
              <a:ext uri="{FF2B5EF4-FFF2-40B4-BE49-F238E27FC236}">
                <a16:creationId xmlns:a16="http://schemas.microsoft.com/office/drawing/2014/main" xmlns="" id="{DDCBB8A4-11D5-4630-ACD7-3AC0AE599847}"/>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597690" y="1343242"/>
            <a:ext cx="1007670" cy="6287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71" name="Connecteur droit avec flèche 70">
            <a:extLst>
              <a:ext uri="{FF2B5EF4-FFF2-40B4-BE49-F238E27FC236}">
                <a16:creationId xmlns:a16="http://schemas.microsoft.com/office/drawing/2014/main" xmlns="" id="{492B0811-E325-4886-9362-F87A03EF2ECF}"/>
              </a:ext>
            </a:extLst>
          </p:cNvPr>
          <p:cNvCxnSpPr>
            <a:cxnSpLocks/>
          </p:cNvCxnSpPr>
          <p:nvPr/>
        </p:nvCxnSpPr>
        <p:spPr>
          <a:xfrm>
            <a:off x="2436894" y="2227035"/>
            <a:ext cx="0" cy="2540813"/>
          </a:xfrm>
          <a:prstGeom prst="straightConnector1">
            <a:avLst/>
          </a:prstGeom>
          <a:ln w="9525">
            <a:solidFill>
              <a:schemeClr val="bg2">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3" name="ZoneTexte 72">
            <a:extLst>
              <a:ext uri="{FF2B5EF4-FFF2-40B4-BE49-F238E27FC236}">
                <a16:creationId xmlns:a16="http://schemas.microsoft.com/office/drawing/2014/main" xmlns="" id="{2C28308F-D3ED-42CD-9E12-AB7F0989F188}"/>
              </a:ext>
            </a:extLst>
          </p:cNvPr>
          <p:cNvSpPr txBox="1"/>
          <p:nvPr/>
        </p:nvSpPr>
        <p:spPr>
          <a:xfrm>
            <a:off x="2417010" y="2998812"/>
            <a:ext cx="1185825" cy="1223412"/>
          </a:xfrm>
          <a:prstGeom prst="rect">
            <a:avLst/>
          </a:prstGeom>
          <a:noFill/>
        </p:spPr>
        <p:txBody>
          <a:bodyPr wrap="square" rtlCol="0">
            <a:spAutoFit/>
          </a:bodyPr>
          <a:lstStyle/>
          <a:p>
            <a:r>
              <a:rPr lang="fr-FR" sz="1050" dirty="0">
                <a:solidFill>
                  <a:schemeClr val="bg1">
                    <a:lumMod val="50000"/>
                  </a:schemeClr>
                </a:solidFill>
              </a:rPr>
              <a:t>Envoi du CERFA comportant les coordonnées du foyer bénéficiaire ayant choisi l’OC comme gestionnaire</a:t>
            </a:r>
          </a:p>
        </p:txBody>
      </p:sp>
      <p:sp>
        <p:nvSpPr>
          <p:cNvPr id="82" name="ZoneTexte 81">
            <a:extLst>
              <a:ext uri="{FF2B5EF4-FFF2-40B4-BE49-F238E27FC236}">
                <a16:creationId xmlns:a16="http://schemas.microsoft.com/office/drawing/2014/main" xmlns="" id="{B94F14F6-AB1D-4ED1-A509-DEF66B191B89}"/>
              </a:ext>
            </a:extLst>
          </p:cNvPr>
          <p:cNvSpPr txBox="1"/>
          <p:nvPr/>
        </p:nvSpPr>
        <p:spPr>
          <a:xfrm>
            <a:off x="3209431" y="4905599"/>
            <a:ext cx="762491" cy="400110"/>
          </a:xfrm>
          <a:prstGeom prst="rect">
            <a:avLst/>
          </a:prstGeom>
          <a:noFill/>
        </p:spPr>
        <p:txBody>
          <a:bodyPr wrap="square" rtlCol="0">
            <a:spAutoFit/>
          </a:bodyPr>
          <a:lstStyle/>
          <a:p>
            <a:pPr algn="ctr"/>
            <a:r>
              <a:rPr lang="fr-FR" sz="1000" dirty="0"/>
              <a:t>Bulletin d’adhésion</a:t>
            </a:r>
          </a:p>
        </p:txBody>
      </p:sp>
      <p:sp>
        <p:nvSpPr>
          <p:cNvPr id="90" name="Ellipse 89">
            <a:extLst>
              <a:ext uri="{FF2B5EF4-FFF2-40B4-BE49-F238E27FC236}">
                <a16:creationId xmlns:a16="http://schemas.microsoft.com/office/drawing/2014/main" xmlns="" id="{C70E8D88-CFE9-4240-85C0-7146630D1FB2}"/>
              </a:ext>
            </a:extLst>
          </p:cNvPr>
          <p:cNvSpPr/>
          <p:nvPr/>
        </p:nvSpPr>
        <p:spPr>
          <a:xfrm>
            <a:off x="5653295" y="4993502"/>
            <a:ext cx="642937" cy="513277"/>
          </a:xfrm>
          <a:prstGeom prst="ellipse">
            <a:avLst/>
          </a:prstGeom>
          <a:solidFill>
            <a:srgbClr val="E6007D"/>
          </a:solidFill>
          <a:ln>
            <a:solidFill>
              <a:srgbClr val="E6007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dirty="0"/>
              <a:t>OC</a:t>
            </a:r>
          </a:p>
        </p:txBody>
      </p:sp>
      <p:cxnSp>
        <p:nvCxnSpPr>
          <p:cNvPr id="91" name="Connecteur droit avec flèche 90">
            <a:extLst>
              <a:ext uri="{FF2B5EF4-FFF2-40B4-BE49-F238E27FC236}">
                <a16:creationId xmlns:a16="http://schemas.microsoft.com/office/drawing/2014/main" xmlns="" id="{17FEB645-2071-44C6-A40A-5A6A3C6C29AD}"/>
              </a:ext>
            </a:extLst>
          </p:cNvPr>
          <p:cNvCxnSpPr>
            <a:cxnSpLocks/>
          </p:cNvCxnSpPr>
          <p:nvPr/>
        </p:nvCxnSpPr>
        <p:spPr>
          <a:xfrm flipV="1">
            <a:off x="6112379" y="2321622"/>
            <a:ext cx="773960" cy="2599366"/>
          </a:xfrm>
          <a:prstGeom prst="straightConnector1">
            <a:avLst/>
          </a:prstGeom>
          <a:ln w="9525">
            <a:solidFill>
              <a:schemeClr val="bg2">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2" name="ZoneTexte 91">
            <a:extLst>
              <a:ext uri="{FF2B5EF4-FFF2-40B4-BE49-F238E27FC236}">
                <a16:creationId xmlns:a16="http://schemas.microsoft.com/office/drawing/2014/main" xmlns="" id="{AC4788DA-3A9C-4052-80E8-B490E2535DB7}"/>
              </a:ext>
            </a:extLst>
          </p:cNvPr>
          <p:cNvSpPr txBox="1"/>
          <p:nvPr/>
        </p:nvSpPr>
        <p:spPr>
          <a:xfrm>
            <a:off x="6495549" y="3401933"/>
            <a:ext cx="996767" cy="707886"/>
          </a:xfrm>
          <a:prstGeom prst="rect">
            <a:avLst/>
          </a:prstGeom>
          <a:noFill/>
        </p:spPr>
        <p:txBody>
          <a:bodyPr wrap="square" rtlCol="0">
            <a:spAutoFit/>
          </a:bodyPr>
          <a:lstStyle/>
          <a:p>
            <a:r>
              <a:rPr lang="fr-FR" sz="1000" dirty="0">
                <a:solidFill>
                  <a:schemeClr val="bg1">
                    <a:lumMod val="50000"/>
                  </a:schemeClr>
                </a:solidFill>
              </a:rPr>
              <a:t>Flux d’information pour ouverture des droits</a:t>
            </a:r>
          </a:p>
        </p:txBody>
      </p:sp>
      <p:sp>
        <p:nvSpPr>
          <p:cNvPr id="43" name="ZoneTexte 42">
            <a:extLst>
              <a:ext uri="{FF2B5EF4-FFF2-40B4-BE49-F238E27FC236}">
                <a16:creationId xmlns:a16="http://schemas.microsoft.com/office/drawing/2014/main" xmlns="" id="{117E5FB8-0C55-469A-AE31-A4A030F4F826}"/>
              </a:ext>
            </a:extLst>
          </p:cNvPr>
          <p:cNvSpPr txBox="1"/>
          <p:nvPr/>
        </p:nvSpPr>
        <p:spPr>
          <a:xfrm>
            <a:off x="7891136" y="4335315"/>
            <a:ext cx="1007048" cy="400110"/>
          </a:xfrm>
          <a:prstGeom prst="rect">
            <a:avLst/>
          </a:prstGeom>
          <a:noFill/>
        </p:spPr>
        <p:txBody>
          <a:bodyPr wrap="square" rtlCol="0">
            <a:spAutoFit/>
          </a:bodyPr>
          <a:lstStyle/>
          <a:p>
            <a:pPr algn="ctr"/>
            <a:r>
              <a:rPr lang="fr-FR" sz="1000" dirty="0"/>
              <a:t>Mise à jour de la carte vitale</a:t>
            </a:r>
          </a:p>
        </p:txBody>
      </p:sp>
      <p:cxnSp>
        <p:nvCxnSpPr>
          <p:cNvPr id="44" name="Connecteur droit avec flèche 43">
            <a:extLst>
              <a:ext uri="{FF2B5EF4-FFF2-40B4-BE49-F238E27FC236}">
                <a16:creationId xmlns:a16="http://schemas.microsoft.com/office/drawing/2014/main" xmlns="" id="{98FDF45F-571E-42D6-9B35-CC646DC4C192}"/>
              </a:ext>
            </a:extLst>
          </p:cNvPr>
          <p:cNvCxnSpPr>
            <a:cxnSpLocks/>
          </p:cNvCxnSpPr>
          <p:nvPr/>
        </p:nvCxnSpPr>
        <p:spPr>
          <a:xfrm flipV="1">
            <a:off x="6390549" y="4392417"/>
            <a:ext cx="1323048" cy="773528"/>
          </a:xfrm>
          <a:prstGeom prst="straightConnector1">
            <a:avLst/>
          </a:prstGeom>
          <a:ln w="28575">
            <a:solidFill>
              <a:srgbClr val="E6007D"/>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xmlns="" id="{A2B17A11-353B-414A-8359-6F080D9E52D1}"/>
              </a:ext>
            </a:extLst>
          </p:cNvPr>
          <p:cNvSpPr txBox="1"/>
          <p:nvPr/>
        </p:nvSpPr>
        <p:spPr>
          <a:xfrm>
            <a:off x="6612004" y="4939003"/>
            <a:ext cx="1260041" cy="707886"/>
          </a:xfrm>
          <a:prstGeom prst="rect">
            <a:avLst/>
          </a:prstGeom>
          <a:noFill/>
        </p:spPr>
        <p:txBody>
          <a:bodyPr wrap="square" rtlCol="0">
            <a:spAutoFit/>
          </a:bodyPr>
          <a:lstStyle/>
          <a:p>
            <a:r>
              <a:rPr lang="fr-FR" sz="1000" dirty="0"/>
              <a:t>Eventuellement, édition d’une carte de complémentaire santé</a:t>
            </a:r>
          </a:p>
        </p:txBody>
      </p:sp>
      <p:pic>
        <p:nvPicPr>
          <p:cNvPr id="46" name="Image 45">
            <a:extLst>
              <a:ext uri="{FF2B5EF4-FFF2-40B4-BE49-F238E27FC236}">
                <a16:creationId xmlns:a16="http://schemas.microsoft.com/office/drawing/2014/main" xmlns="" id="{EF06A4AD-2FD3-40C4-92E1-8AB22AA5D7AC}"/>
              </a:ext>
            </a:extLst>
          </p:cNvPr>
          <p:cNvPicPr>
            <a:picLocks noChangeAspect="1"/>
          </p:cNvPicPr>
          <p:nvPr/>
        </p:nvPicPr>
        <p:blipFill>
          <a:blip r:embed="rId9" cstate="print"/>
          <a:stretch>
            <a:fillRect/>
          </a:stretch>
        </p:blipFill>
        <p:spPr>
          <a:xfrm>
            <a:off x="202512" y="3356792"/>
            <a:ext cx="1050286" cy="1260377"/>
          </a:xfrm>
          <a:prstGeom prst="rect">
            <a:avLst/>
          </a:prstGeom>
        </p:spPr>
      </p:pic>
      <p:pic>
        <p:nvPicPr>
          <p:cNvPr id="47" name="Image 46">
            <a:extLst>
              <a:ext uri="{FF2B5EF4-FFF2-40B4-BE49-F238E27FC236}">
                <a16:creationId xmlns:a16="http://schemas.microsoft.com/office/drawing/2014/main" xmlns="" id="{731AF8A5-2B17-4127-AF15-A0841BAA6990}"/>
              </a:ext>
            </a:extLst>
          </p:cNvPr>
          <p:cNvPicPr>
            <a:picLocks noChangeAspect="1"/>
          </p:cNvPicPr>
          <p:nvPr/>
        </p:nvPicPr>
        <p:blipFill>
          <a:blip r:embed="rId10" cstate="print"/>
          <a:stretch>
            <a:fillRect/>
          </a:stretch>
        </p:blipFill>
        <p:spPr>
          <a:xfrm>
            <a:off x="4155841" y="3385563"/>
            <a:ext cx="1029216" cy="1133912"/>
          </a:xfrm>
          <a:prstGeom prst="rect">
            <a:avLst/>
          </a:prstGeom>
        </p:spPr>
      </p:pic>
      <p:cxnSp>
        <p:nvCxnSpPr>
          <p:cNvPr id="89" name="Connecteur droit avec flèche 88">
            <a:extLst>
              <a:ext uri="{FF2B5EF4-FFF2-40B4-BE49-F238E27FC236}">
                <a16:creationId xmlns:a16="http://schemas.microsoft.com/office/drawing/2014/main" xmlns="" id="{4A141D3A-FFBC-46C9-9544-48C77A123D59}"/>
              </a:ext>
            </a:extLst>
          </p:cNvPr>
          <p:cNvCxnSpPr>
            <a:cxnSpLocks/>
          </p:cNvCxnSpPr>
          <p:nvPr/>
        </p:nvCxnSpPr>
        <p:spPr>
          <a:xfrm>
            <a:off x="5076058" y="4390753"/>
            <a:ext cx="647467" cy="650369"/>
          </a:xfrm>
          <a:prstGeom prst="straightConnector1">
            <a:avLst/>
          </a:prstGeom>
          <a:ln w="28575">
            <a:solidFill>
              <a:srgbClr val="E6007D"/>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48" name="Image 47">
            <a:extLst>
              <a:ext uri="{FF2B5EF4-FFF2-40B4-BE49-F238E27FC236}">
                <a16:creationId xmlns:a16="http://schemas.microsoft.com/office/drawing/2014/main" xmlns="" id="{FB0F9CEE-143C-413E-953A-8FC4046D167C}"/>
              </a:ext>
            </a:extLst>
          </p:cNvPr>
          <p:cNvPicPr>
            <a:picLocks noChangeAspect="1"/>
          </p:cNvPicPr>
          <p:nvPr/>
        </p:nvPicPr>
        <p:blipFill>
          <a:blip r:embed="rId11" cstate="print"/>
          <a:stretch>
            <a:fillRect/>
          </a:stretch>
        </p:blipFill>
        <p:spPr>
          <a:xfrm>
            <a:off x="7902258" y="3412949"/>
            <a:ext cx="941048" cy="994341"/>
          </a:xfrm>
          <a:prstGeom prst="rect">
            <a:avLst/>
          </a:prstGeom>
        </p:spPr>
      </p:pic>
      <p:cxnSp>
        <p:nvCxnSpPr>
          <p:cNvPr id="74" name="Connecteur droit avec flèche 73">
            <a:extLst>
              <a:ext uri="{FF2B5EF4-FFF2-40B4-BE49-F238E27FC236}">
                <a16:creationId xmlns:a16="http://schemas.microsoft.com/office/drawing/2014/main" xmlns="" id="{AE7E2455-1623-4E97-A5C5-CFA517BA509A}"/>
              </a:ext>
            </a:extLst>
          </p:cNvPr>
          <p:cNvCxnSpPr>
            <a:cxnSpLocks/>
          </p:cNvCxnSpPr>
          <p:nvPr/>
        </p:nvCxnSpPr>
        <p:spPr>
          <a:xfrm flipV="1">
            <a:off x="2859176" y="4377846"/>
            <a:ext cx="1323048" cy="773528"/>
          </a:xfrm>
          <a:prstGeom prst="straightConnector1">
            <a:avLst/>
          </a:prstGeom>
          <a:ln w="28575">
            <a:solidFill>
              <a:srgbClr val="E6007D"/>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81" name="Image 80">
            <a:extLst>
              <a:ext uri="{FF2B5EF4-FFF2-40B4-BE49-F238E27FC236}">
                <a16:creationId xmlns:a16="http://schemas.microsoft.com/office/drawing/2014/main" xmlns="" id="{8FCAA54B-1EEA-4F88-8533-1DAE8F1618A7}"/>
              </a:ext>
            </a:extLst>
          </p:cNvPr>
          <p:cNvPicPr>
            <a:picLocks noChangeAspect="1"/>
          </p:cNvPicPr>
          <p:nvPr/>
        </p:nvPicPr>
        <p:blipFill>
          <a:blip r:embed="rId12" cstate="print"/>
          <a:stretch>
            <a:fillRect/>
          </a:stretch>
        </p:blipFill>
        <p:spPr>
          <a:xfrm>
            <a:off x="3314402" y="4117963"/>
            <a:ext cx="552551" cy="803025"/>
          </a:xfrm>
          <a:prstGeom prst="rect">
            <a:avLst/>
          </a:prstGeom>
        </p:spPr>
      </p:pic>
      <p:grpSp>
        <p:nvGrpSpPr>
          <p:cNvPr id="6" name="Groupe 5">
            <a:extLst>
              <a:ext uri="{FF2B5EF4-FFF2-40B4-BE49-F238E27FC236}">
                <a16:creationId xmlns:a16="http://schemas.microsoft.com/office/drawing/2014/main" xmlns="" id="{744A043F-A3F2-4A5F-B851-D394C641C416}"/>
              </a:ext>
            </a:extLst>
          </p:cNvPr>
          <p:cNvGrpSpPr/>
          <p:nvPr/>
        </p:nvGrpSpPr>
        <p:grpSpPr>
          <a:xfrm>
            <a:off x="3209431" y="2306310"/>
            <a:ext cx="1309856" cy="684315"/>
            <a:chOff x="3209431" y="2306310"/>
            <a:chExt cx="1309856" cy="684315"/>
          </a:xfrm>
        </p:grpSpPr>
        <p:pic>
          <p:nvPicPr>
            <p:cNvPr id="12" name="Image 11">
              <a:extLst>
                <a:ext uri="{FF2B5EF4-FFF2-40B4-BE49-F238E27FC236}">
                  <a16:creationId xmlns:a16="http://schemas.microsoft.com/office/drawing/2014/main" xmlns="" id="{2FE1859A-010E-4E84-B01F-6D7C5C6015B4}"/>
                </a:ext>
              </a:extLst>
            </p:cNvPr>
            <p:cNvPicPr>
              <a:picLocks noChangeAspect="1"/>
            </p:cNvPicPr>
            <p:nvPr/>
          </p:nvPicPr>
          <p:blipFill>
            <a:blip r:embed="rId13" cstate="print"/>
            <a:stretch>
              <a:fillRect/>
            </a:stretch>
          </p:blipFill>
          <p:spPr>
            <a:xfrm>
              <a:off x="3209431" y="2306310"/>
              <a:ext cx="551947" cy="684315"/>
            </a:xfrm>
            <a:prstGeom prst="rect">
              <a:avLst/>
            </a:prstGeom>
          </p:spPr>
        </p:pic>
        <p:sp>
          <p:nvSpPr>
            <p:cNvPr id="49" name="ZoneTexte 48">
              <a:extLst>
                <a:ext uri="{FF2B5EF4-FFF2-40B4-BE49-F238E27FC236}">
                  <a16:creationId xmlns:a16="http://schemas.microsoft.com/office/drawing/2014/main" xmlns="" id="{3B45AD68-35D9-4ED6-841F-4178AE0307DF}"/>
                </a:ext>
              </a:extLst>
            </p:cNvPr>
            <p:cNvSpPr txBox="1"/>
            <p:nvPr/>
          </p:nvSpPr>
          <p:spPr>
            <a:xfrm>
              <a:off x="3655287" y="2411337"/>
              <a:ext cx="864000" cy="400110"/>
            </a:xfrm>
            <a:prstGeom prst="rect">
              <a:avLst/>
            </a:prstGeom>
            <a:noFill/>
          </p:spPr>
          <p:txBody>
            <a:bodyPr wrap="square" rtlCol="0">
              <a:spAutoFit/>
            </a:bodyPr>
            <a:lstStyle/>
            <a:p>
              <a:pPr algn="ctr"/>
              <a:r>
                <a:rPr lang="fr-FR" sz="1000" dirty="0"/>
                <a:t>Notification d’accord</a:t>
              </a:r>
            </a:p>
          </p:txBody>
        </p:sp>
      </p:grpSp>
      <p:pic>
        <p:nvPicPr>
          <p:cNvPr id="50" name="Image 49">
            <a:extLst>
              <a:ext uri="{FF2B5EF4-FFF2-40B4-BE49-F238E27FC236}">
                <a16:creationId xmlns:a16="http://schemas.microsoft.com/office/drawing/2014/main" xmlns="" id="{8F287431-B7C3-46B9-BCE5-848C59584AA3}"/>
              </a:ext>
            </a:extLst>
          </p:cNvPr>
          <p:cNvPicPr>
            <a:picLocks noChangeAspect="1"/>
          </p:cNvPicPr>
          <p:nvPr/>
        </p:nvPicPr>
        <p:blipFill>
          <a:blip r:embed="rId12" cstate="print"/>
          <a:stretch>
            <a:fillRect/>
          </a:stretch>
        </p:blipFill>
        <p:spPr>
          <a:xfrm>
            <a:off x="5449144" y="3919756"/>
            <a:ext cx="552551" cy="803025"/>
          </a:xfrm>
          <a:prstGeom prst="rect">
            <a:avLst/>
          </a:prstGeom>
        </p:spPr>
      </p:pic>
      <p:pic>
        <p:nvPicPr>
          <p:cNvPr id="87" name="Picture 2">
            <a:extLst>
              <a:ext uri="{FF2B5EF4-FFF2-40B4-BE49-F238E27FC236}">
                <a16:creationId xmlns:a16="http://schemas.microsoft.com/office/drawing/2014/main" xmlns="" id="{B1263C40-7D1B-4930-97DB-38FE2116A7B4}"/>
              </a:ext>
            </a:extLst>
          </p:cNvPr>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5401161" y="4377846"/>
            <a:ext cx="353114" cy="4496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 name="Image 50">
            <a:extLst>
              <a:ext uri="{FF2B5EF4-FFF2-40B4-BE49-F238E27FC236}">
                <a16:creationId xmlns:a16="http://schemas.microsoft.com/office/drawing/2014/main" xmlns="" id="{6B9EF718-7743-49FB-93C7-7913D981A323}"/>
              </a:ext>
            </a:extLst>
          </p:cNvPr>
          <p:cNvPicPr>
            <a:picLocks noChangeAspect="1"/>
          </p:cNvPicPr>
          <p:nvPr/>
        </p:nvPicPr>
        <p:blipFill>
          <a:blip r:embed="rId13" cstate="print"/>
          <a:stretch>
            <a:fillRect/>
          </a:stretch>
        </p:blipFill>
        <p:spPr>
          <a:xfrm>
            <a:off x="7348114" y="2337618"/>
            <a:ext cx="612028" cy="758805"/>
          </a:xfrm>
          <a:prstGeom prst="rect">
            <a:avLst/>
          </a:prstGeom>
        </p:spPr>
      </p:pic>
      <p:sp>
        <p:nvSpPr>
          <p:cNvPr id="53" name="ZoneTexte 52">
            <a:extLst>
              <a:ext uri="{FF2B5EF4-FFF2-40B4-BE49-F238E27FC236}">
                <a16:creationId xmlns:a16="http://schemas.microsoft.com/office/drawing/2014/main" xmlns="" id="{786E0312-7335-410D-9F0E-47B90CFA3394}"/>
              </a:ext>
            </a:extLst>
          </p:cNvPr>
          <p:cNvSpPr txBox="1"/>
          <p:nvPr/>
        </p:nvSpPr>
        <p:spPr>
          <a:xfrm>
            <a:off x="7228372" y="3031612"/>
            <a:ext cx="864000" cy="400110"/>
          </a:xfrm>
          <a:prstGeom prst="rect">
            <a:avLst/>
          </a:prstGeom>
          <a:noFill/>
        </p:spPr>
        <p:txBody>
          <a:bodyPr wrap="square" rtlCol="0">
            <a:spAutoFit/>
          </a:bodyPr>
          <a:lstStyle/>
          <a:p>
            <a:pPr algn="ctr"/>
            <a:r>
              <a:rPr lang="fr-FR" sz="1000" dirty="0"/>
              <a:t>Attestation de droit</a:t>
            </a:r>
          </a:p>
        </p:txBody>
      </p:sp>
      <p:sp>
        <p:nvSpPr>
          <p:cNvPr id="54" name="ZoneTexte 53">
            <a:extLst>
              <a:ext uri="{FF2B5EF4-FFF2-40B4-BE49-F238E27FC236}">
                <a16:creationId xmlns:a16="http://schemas.microsoft.com/office/drawing/2014/main" xmlns="" id="{93970B71-25F8-4668-90A6-BAE1B1FA4F5E}"/>
              </a:ext>
            </a:extLst>
          </p:cNvPr>
          <p:cNvSpPr txBox="1"/>
          <p:nvPr/>
        </p:nvSpPr>
        <p:spPr>
          <a:xfrm>
            <a:off x="7101525" y="51218"/>
            <a:ext cx="1955059" cy="902644"/>
          </a:xfrm>
          <a:prstGeom prst="rect">
            <a:avLst/>
          </a:prstGeom>
          <a:solidFill>
            <a:schemeClr val="accent4">
              <a:lumMod val="40000"/>
              <a:lumOff val="60000"/>
            </a:schemeClr>
          </a:solidFill>
        </p:spPr>
        <p:txBody>
          <a:bodyPr wrap="square" rtlCol="0">
            <a:spAutoFit/>
          </a:bodyPr>
          <a:lstStyle/>
          <a:p>
            <a:r>
              <a:rPr lang="fr-FR" sz="1000" dirty="0"/>
              <a:t>Ce schéma traduit les dispositions des textes applicables à la Complémentaire santé solidaire. Il ne présume pas des modalités pratiques de mise en œuvre</a:t>
            </a:r>
            <a:r>
              <a:rPr lang="fr-FR" sz="1100" dirty="0"/>
              <a:t>.</a:t>
            </a:r>
          </a:p>
        </p:txBody>
      </p:sp>
    </p:spTree>
    <p:extLst>
      <p:ext uri="{BB962C8B-B14F-4D97-AF65-F5344CB8AC3E}">
        <p14:creationId xmlns:p14="http://schemas.microsoft.com/office/powerpoint/2010/main" xmlns="" val="401024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22" presetClass="entr" presetSubtype="8"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9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9">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par>
                                <p:cTn id="32" presetID="22" presetClass="entr" presetSubtype="8" fill="hold"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par>
                                <p:cTn id="35" presetID="1"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par>
                                <p:cTn id="41" presetID="22" presetClass="entr" presetSubtype="8" fill="hold" nodeType="with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wipe(left)">
                                      <p:cBhvr>
                                        <p:cTn id="43" dur="500"/>
                                        <p:tgtEl>
                                          <p:spTgt spid="71"/>
                                        </p:tgtEl>
                                      </p:cBhvr>
                                    </p:animEffect>
                                  </p:childTnLst>
                                </p:cTn>
                              </p:par>
                              <p:par>
                                <p:cTn id="44" presetID="1" presetClass="entr" presetSubtype="0" fill="hold" grpId="0" nodeType="withEffect">
                                  <p:stCondLst>
                                    <p:cond delay="0"/>
                                  </p:stCondLst>
                                  <p:childTnLst>
                                    <p:set>
                                      <p:cBhvr>
                                        <p:cTn id="45" dur="1" fill="hold">
                                          <p:stCondLst>
                                            <p:cond delay="0"/>
                                          </p:stCondLst>
                                        </p:cTn>
                                        <p:tgtEl>
                                          <p:spTgt spid="7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81"/>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82"/>
                                        </p:tgtEl>
                                        <p:attrNameLst>
                                          <p:attrName>style.visibility</p:attrName>
                                        </p:attrNameLst>
                                      </p:cBhvr>
                                      <p:to>
                                        <p:strVal val="visible"/>
                                      </p:to>
                                    </p:set>
                                  </p:childTnLst>
                                </p:cTn>
                              </p:par>
                              <p:par>
                                <p:cTn id="52" presetID="22" presetClass="entr" presetSubtype="4" fill="hold" nodeType="withEffect">
                                  <p:stCondLst>
                                    <p:cond delay="0"/>
                                  </p:stCondLst>
                                  <p:childTnLst>
                                    <p:set>
                                      <p:cBhvr>
                                        <p:cTn id="53" dur="1" fill="hold">
                                          <p:stCondLst>
                                            <p:cond delay="0"/>
                                          </p:stCondLst>
                                        </p:cTn>
                                        <p:tgtEl>
                                          <p:spTgt spid="74"/>
                                        </p:tgtEl>
                                        <p:attrNameLst>
                                          <p:attrName>style.visibility</p:attrName>
                                        </p:attrNameLst>
                                      </p:cBhvr>
                                      <p:to>
                                        <p:strVal val="visible"/>
                                      </p:to>
                                    </p:set>
                                    <p:animEffect transition="in" filter="wipe(down)">
                                      <p:cBhvr>
                                        <p:cTn id="54" dur="500"/>
                                        <p:tgtEl>
                                          <p:spTgt spid="74"/>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0">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wipe(left)">
                                      <p:cBhvr>
                                        <p:cTn id="67" dur="500"/>
                                        <p:tgtEl>
                                          <p:spTgt spid="89"/>
                                        </p:tgtEl>
                                      </p:cBhvr>
                                    </p:animEffect>
                                  </p:childTnLst>
                                </p:cTn>
                              </p:par>
                              <p:par>
                                <p:cTn id="68" presetID="1" presetClass="entr" presetSubtype="0" fill="hold" nodeType="withEffect">
                                  <p:stCondLst>
                                    <p:cond delay="0"/>
                                  </p:stCondLst>
                                  <p:childTnLst>
                                    <p:set>
                                      <p:cBhvr>
                                        <p:cTn id="69" dur="1" fill="hold">
                                          <p:stCondLst>
                                            <p:cond delay="0"/>
                                          </p:stCondLst>
                                        </p:cTn>
                                        <p:tgtEl>
                                          <p:spTgt spid="50"/>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87"/>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90"/>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86"/>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91"/>
                                        </p:tgtEl>
                                        <p:attrNameLst>
                                          <p:attrName>style.visibility</p:attrName>
                                        </p:attrNameLst>
                                      </p:cBhvr>
                                      <p:to>
                                        <p:strVal val="visible"/>
                                      </p:to>
                                    </p:set>
                                    <p:animEffect transition="in" filter="wipe(down)">
                                      <p:cBhvr>
                                        <p:cTn id="82" dur="500"/>
                                        <p:tgtEl>
                                          <p:spTgt spid="91"/>
                                        </p:tgtEl>
                                      </p:cBhvr>
                                    </p:animEffect>
                                  </p:childTnLst>
                                </p:cTn>
                              </p:par>
                              <p:par>
                                <p:cTn id="83" presetID="1" presetClass="entr" presetSubtype="0" fill="hold" grpId="0" nodeType="withEffect">
                                  <p:stCondLst>
                                    <p:cond delay="0"/>
                                  </p:stCondLst>
                                  <p:childTnLst>
                                    <p:set>
                                      <p:cBhvr>
                                        <p:cTn id="84" dur="1" fill="hold">
                                          <p:stCondLst>
                                            <p:cond delay="0"/>
                                          </p:stCondLst>
                                        </p:cTn>
                                        <p:tgtEl>
                                          <p:spTgt spid="9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wipe(left)">
                                      <p:cBhvr>
                                        <p:cTn id="95" dur="500"/>
                                        <p:tgtEl>
                                          <p:spTgt spid="45"/>
                                        </p:tgtEl>
                                      </p:cBhvr>
                                    </p:animEffect>
                                  </p:childTnLst>
                                </p:cTn>
                              </p:par>
                              <p:par>
                                <p:cTn id="96" presetID="1" presetClass="entr" presetSubtype="0" fill="hold" nodeType="withEffect">
                                  <p:stCondLst>
                                    <p:cond delay="0"/>
                                  </p:stCondLst>
                                  <p:childTnLst>
                                    <p:set>
                                      <p:cBhvr>
                                        <p:cTn id="97" dur="1" fill="hold">
                                          <p:stCondLst>
                                            <p:cond delay="0"/>
                                          </p:stCondLst>
                                        </p:cTn>
                                        <p:tgtEl>
                                          <p:spTgt spid="52"/>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51"/>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48"/>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53"/>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43"/>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nodeType="click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wipe(down)">
                                      <p:cBhvr>
                                        <p:cTn id="112" dur="500"/>
                                        <p:tgtEl>
                                          <p:spTgt spid="44"/>
                                        </p:tgtEl>
                                      </p:cBhvr>
                                    </p:animEffect>
                                  </p:childTnLst>
                                </p:cTn>
                              </p:par>
                              <p:par>
                                <p:cTn id="113" presetID="1" presetClass="entr" presetSubtype="0" fill="hold" grpId="0" nodeType="withEffect">
                                  <p:stCondLst>
                                    <p:cond delay="0"/>
                                  </p:stCondLst>
                                  <p:childTnLst>
                                    <p:set>
                                      <p:cBhvr>
                                        <p:cTn id="114" dur="1" fill="hold">
                                          <p:stCondLst>
                                            <p:cond delay="0"/>
                                          </p:stCondLst>
                                        </p:cTn>
                                        <p:tgtEl>
                                          <p:spTgt spid="11"/>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9" grpId="0"/>
      <p:bldP spid="59" grpId="0" build="p"/>
      <p:bldP spid="60" grpId="0" build="p"/>
      <p:bldP spid="76" grpId="0" animBg="1"/>
      <p:bldP spid="84" grpId="0"/>
      <p:bldP spid="85" grpId="0"/>
      <p:bldP spid="86" grpId="0"/>
      <p:bldP spid="95" grpId="0"/>
      <p:bldP spid="96" grpId="0"/>
      <p:bldP spid="97" grpId="0"/>
      <p:bldP spid="73" grpId="0"/>
      <p:bldP spid="82" grpId="0"/>
      <p:bldP spid="90" grpId="0" animBg="1"/>
      <p:bldP spid="92" grpId="0"/>
      <p:bldP spid="43" grpId="0"/>
      <p:bldP spid="11"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9303" y="426568"/>
            <a:ext cx="8319407" cy="424732"/>
          </a:xfrm>
        </p:spPr>
        <p:txBody>
          <a:bodyPr/>
          <a:lstStyle/>
          <a:p>
            <a:r>
              <a:rPr lang="fr-FR" dirty="0"/>
              <a:t>Le choix du gestionnaire</a:t>
            </a:r>
          </a:p>
        </p:txBody>
      </p:sp>
      <p:sp>
        <p:nvSpPr>
          <p:cNvPr id="4" name="Espace réservé du numéro de diapositive 3"/>
          <p:cNvSpPr>
            <a:spLocks noGrp="1"/>
          </p:cNvSpPr>
          <p:nvPr>
            <p:ph type="sldNum" sz="quarter" idx="12"/>
          </p:nvPr>
        </p:nvSpPr>
        <p:spPr/>
        <p:txBody>
          <a:bodyPr/>
          <a:lstStyle/>
          <a:p>
            <a:fld id="{D0069F3E-E0E9-42B9-AF30-FECA7BEF6747}" type="slidenum">
              <a:rPr lang="fr-FR" smtClean="0"/>
              <a:pPr/>
              <a:t>14</a:t>
            </a:fld>
            <a:endParaRPr lang="fr-FR" dirty="0"/>
          </a:p>
        </p:txBody>
      </p:sp>
      <p:sp>
        <p:nvSpPr>
          <p:cNvPr id="9" name="Espace réservé du contenu 2"/>
          <p:cNvSpPr txBox="1">
            <a:spLocks/>
          </p:cNvSpPr>
          <p:nvPr/>
        </p:nvSpPr>
        <p:spPr>
          <a:xfrm>
            <a:off x="669303" y="1038239"/>
            <a:ext cx="7846048" cy="4875181"/>
          </a:xfrm>
          <a:prstGeom prst="rect">
            <a:avLst/>
          </a:prstGeom>
        </p:spPr>
        <p:txBody>
          <a:bodyPr vert="horz" wrap="square" lIns="91440" tIns="45720" rIns="91440" bIns="45720" rtlCol="0">
            <a:spAutoFit/>
          </a:bodyPr>
          <a:lstStyle>
            <a:lvl1pPr marL="542925" indent="-542925" algn="l" defTabSz="914400" rtl="0" eaLnBrk="1" latinLnBrk="0" hangingPunct="1">
              <a:lnSpc>
                <a:spcPct val="90000"/>
              </a:lnSpc>
              <a:spcBef>
                <a:spcPts val="1000"/>
              </a:spcBef>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9BBE"/>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6C31E"/>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1980000" indent="-180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None/>
            </a:pPr>
            <a:endParaRPr lang="fr-FR" sz="1800" dirty="0">
              <a:solidFill>
                <a:prstClr val="black"/>
              </a:solidFill>
            </a:endParaRPr>
          </a:p>
          <a:p>
            <a:pPr marL="542925" lvl="1" indent="-542925">
              <a:spcBef>
                <a:spcPts val="1000"/>
              </a:spcBef>
              <a:buFont typeface="Wingdings" panose="05000000000000000000" pitchFamily="2" charset="2"/>
              <a:buChar char="§"/>
            </a:pPr>
            <a:r>
              <a:rPr lang="fr-FR" sz="2000" dirty="0">
                <a:solidFill>
                  <a:prstClr val="black"/>
                </a:solidFill>
              </a:rPr>
              <a:t>Le dispositif sera géré par les CPAM et OC</a:t>
            </a:r>
          </a:p>
          <a:p>
            <a:pPr marL="0" lvl="1" indent="0">
              <a:spcBef>
                <a:spcPts val="1000"/>
              </a:spcBef>
              <a:buNone/>
            </a:pPr>
            <a:endParaRPr lang="fr-FR" sz="1600" dirty="0">
              <a:solidFill>
                <a:prstClr val="black"/>
              </a:solidFill>
            </a:endParaRPr>
          </a:p>
          <a:p>
            <a:pPr marL="542925" lvl="1" indent="-542925">
              <a:spcBef>
                <a:spcPts val="1000"/>
              </a:spcBef>
              <a:buFont typeface="Wingdings" panose="05000000000000000000" pitchFamily="2" charset="2"/>
              <a:buChar char="§"/>
            </a:pPr>
            <a:r>
              <a:rPr lang="fr-FR" sz="2000" dirty="0">
                <a:solidFill>
                  <a:prstClr val="black"/>
                </a:solidFill>
              </a:rPr>
              <a:t>Maintien de l’assuré dans son OC (s’il est inscrit sur la liste des gestionnaires de la complémentaire santé solidaire) dans trois cas </a:t>
            </a:r>
            <a:r>
              <a:rPr lang="fr-FR" sz="1800" dirty="0">
                <a:solidFill>
                  <a:prstClr val="black"/>
                </a:solidFill>
              </a:rPr>
              <a:t>:</a:t>
            </a:r>
          </a:p>
          <a:p>
            <a:pPr marL="1000125" lvl="2" indent="-542925">
              <a:spcBef>
                <a:spcPts val="1000"/>
              </a:spcBef>
              <a:buFont typeface="Wingdings" panose="05000000000000000000" pitchFamily="2" charset="2"/>
              <a:buChar char="§"/>
            </a:pPr>
            <a:r>
              <a:rPr lang="fr-FR" sz="1600" dirty="0">
                <a:solidFill>
                  <a:prstClr val="black"/>
                </a:solidFill>
              </a:rPr>
              <a:t>L’assuré a un contrat ACS arrivant à échéance après le 1</a:t>
            </a:r>
            <a:r>
              <a:rPr lang="fr-FR" sz="1600" baseline="30000" dirty="0">
                <a:solidFill>
                  <a:prstClr val="black"/>
                </a:solidFill>
              </a:rPr>
              <a:t>er</a:t>
            </a:r>
            <a:r>
              <a:rPr lang="fr-FR" sz="1600" dirty="0">
                <a:solidFill>
                  <a:prstClr val="black"/>
                </a:solidFill>
              </a:rPr>
              <a:t>  novembre et obtient la complémentaire santé solidaire avec participation,</a:t>
            </a:r>
          </a:p>
          <a:p>
            <a:pPr marL="1000125" lvl="2" indent="-542925">
              <a:spcBef>
                <a:spcPts val="1000"/>
              </a:spcBef>
              <a:buFont typeface="Wingdings" panose="05000000000000000000" pitchFamily="2" charset="2"/>
              <a:buChar char="§"/>
            </a:pPr>
            <a:r>
              <a:rPr lang="fr-FR" sz="1600" dirty="0">
                <a:solidFill>
                  <a:prstClr val="black"/>
                </a:solidFill>
              </a:rPr>
              <a:t>L’assuré a un contrat standard et obtient la complémentaire santé solidaire,</a:t>
            </a:r>
          </a:p>
          <a:p>
            <a:pPr marL="1000125" lvl="2" indent="-542925">
              <a:spcBef>
                <a:spcPts val="1000"/>
              </a:spcBef>
              <a:buFont typeface="Wingdings" panose="05000000000000000000" pitchFamily="2" charset="2"/>
              <a:buChar char="§"/>
            </a:pPr>
            <a:r>
              <a:rPr lang="fr-FR" sz="1600" dirty="0">
                <a:solidFill>
                  <a:prstClr val="black"/>
                </a:solidFill>
              </a:rPr>
              <a:t>L’assuré demande la résiliation de son contrat ACS pour basculer vers un contrat de complémentaire santé solidaire.</a:t>
            </a:r>
          </a:p>
          <a:p>
            <a:pPr marL="457200" lvl="2" indent="0">
              <a:spcBef>
                <a:spcPts val="1000"/>
              </a:spcBef>
              <a:buNone/>
            </a:pPr>
            <a:endParaRPr lang="fr-FR" sz="1400" dirty="0">
              <a:solidFill>
                <a:prstClr val="black"/>
              </a:solidFill>
            </a:endParaRPr>
          </a:p>
          <a:p>
            <a:pPr marL="542925" lvl="1" indent="-542925">
              <a:spcBef>
                <a:spcPts val="1000"/>
              </a:spcBef>
              <a:buFont typeface="Wingdings" panose="05000000000000000000" pitchFamily="2" charset="2"/>
              <a:buChar char="§"/>
            </a:pPr>
            <a:r>
              <a:rPr lang="fr-FR" sz="2000" dirty="0">
                <a:solidFill>
                  <a:prstClr val="black"/>
                </a:solidFill>
              </a:rPr>
              <a:t>Si son OC n’est pas inscrit sur la liste des gestionnaires, le bénéficiaire peut choisir un organisme de sécurité sociale ou un autre OC inscrit sur la liste des OC gestionnaires.</a:t>
            </a:r>
          </a:p>
          <a:p>
            <a:pPr marL="1000125" lvl="2" indent="-542925">
              <a:spcBef>
                <a:spcPts val="1000"/>
              </a:spcBef>
              <a:buFont typeface="Wingdings" panose="05000000000000000000" pitchFamily="2" charset="2"/>
              <a:buChar char="§"/>
            </a:pPr>
            <a:endParaRPr lang="fr-FR" sz="1400" dirty="0">
              <a:solidFill>
                <a:prstClr val="black"/>
              </a:solidFill>
            </a:endParaRPr>
          </a:p>
        </p:txBody>
      </p:sp>
    </p:spTree>
    <p:extLst>
      <p:ext uri="{BB962C8B-B14F-4D97-AF65-F5344CB8AC3E}">
        <p14:creationId xmlns:p14="http://schemas.microsoft.com/office/powerpoint/2010/main" xmlns="" val="155566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393" y="276998"/>
            <a:ext cx="8765178" cy="424732"/>
          </a:xfrm>
        </p:spPr>
        <p:txBody>
          <a:bodyPr/>
          <a:lstStyle/>
          <a:p>
            <a:r>
              <a:rPr lang="fr-FR" dirty="0"/>
              <a:t>Disparition progressive de l’ACS</a:t>
            </a:r>
          </a:p>
        </p:txBody>
      </p:sp>
      <p:sp>
        <p:nvSpPr>
          <p:cNvPr id="4" name="Espace réservé du numéro de diapositive 3"/>
          <p:cNvSpPr>
            <a:spLocks noGrp="1"/>
          </p:cNvSpPr>
          <p:nvPr>
            <p:ph type="sldNum" sz="quarter" idx="12"/>
          </p:nvPr>
        </p:nvSpPr>
        <p:spPr/>
        <p:txBody>
          <a:bodyPr/>
          <a:lstStyle/>
          <a:p>
            <a:fld id="{D0069F3E-E0E9-42B9-AF30-FECA7BEF6747}" type="slidenum">
              <a:rPr lang="fr-FR" smtClean="0"/>
              <a:pPr/>
              <a:t>15</a:t>
            </a:fld>
            <a:endParaRPr lang="fr-FR" dirty="0"/>
          </a:p>
        </p:txBody>
      </p:sp>
      <p:sp>
        <p:nvSpPr>
          <p:cNvPr id="9" name="Espace réservé du contenu 2"/>
          <p:cNvSpPr txBox="1">
            <a:spLocks/>
          </p:cNvSpPr>
          <p:nvPr/>
        </p:nvSpPr>
        <p:spPr>
          <a:xfrm>
            <a:off x="548164" y="1793597"/>
            <a:ext cx="8319407" cy="4026743"/>
          </a:xfrm>
          <a:prstGeom prst="rect">
            <a:avLst/>
          </a:prstGeom>
        </p:spPr>
        <p:txBody>
          <a:bodyPr vert="horz" wrap="square" lIns="91440" tIns="45720" rIns="91440" bIns="45720" rtlCol="0">
            <a:spAutoFit/>
          </a:bodyPr>
          <a:lstStyle>
            <a:lvl1pPr marL="542925" indent="-542925" algn="l" defTabSz="914400" rtl="0" eaLnBrk="1" latinLnBrk="0" hangingPunct="1">
              <a:lnSpc>
                <a:spcPct val="90000"/>
              </a:lnSpc>
              <a:spcBef>
                <a:spcPts val="1000"/>
              </a:spcBef>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9BBE"/>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6C31E"/>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1980000" indent="-180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2925" lvl="1" indent="-542925">
              <a:spcBef>
                <a:spcPts val="1000"/>
              </a:spcBef>
              <a:buClr>
                <a:srgbClr val="FF5050"/>
              </a:buClr>
              <a:buFont typeface="Wingdings" panose="05000000000000000000" pitchFamily="2" charset="2"/>
              <a:buChar char="§"/>
            </a:pPr>
            <a:r>
              <a:rPr lang="fr-FR" sz="1600" dirty="0"/>
              <a:t>Les contrats ACS en cours au 1</a:t>
            </a:r>
            <a:r>
              <a:rPr lang="fr-FR" sz="1600" baseline="30000" dirty="0"/>
              <a:t>er</a:t>
            </a:r>
            <a:r>
              <a:rPr lang="fr-FR" sz="1600" dirty="0"/>
              <a:t> novembre 2019 courent jusqu’à leur échéance (sauf bascule anticipée vers la complémentaire santé solidaire demandée par le bénéficiaire).</a:t>
            </a:r>
          </a:p>
          <a:p>
            <a:pPr marL="0" lvl="1" indent="0">
              <a:spcBef>
                <a:spcPts val="1000"/>
              </a:spcBef>
              <a:buClr>
                <a:srgbClr val="FF5050"/>
              </a:buClr>
              <a:buNone/>
            </a:pPr>
            <a:endParaRPr lang="fr-FR" sz="1600" dirty="0"/>
          </a:p>
          <a:p>
            <a:pPr marL="542925" lvl="1" indent="-542925">
              <a:spcBef>
                <a:spcPts val="1000"/>
              </a:spcBef>
              <a:buClr>
                <a:srgbClr val="FF5050"/>
              </a:buClr>
              <a:buFont typeface="Wingdings" panose="05000000000000000000" pitchFamily="2" charset="2"/>
              <a:buChar char="§"/>
            </a:pPr>
            <a:r>
              <a:rPr lang="fr-FR" sz="1600" dirty="0"/>
              <a:t>A compter du 1</a:t>
            </a:r>
            <a:r>
              <a:rPr lang="fr-FR" sz="1600" baseline="30000" dirty="0"/>
              <a:t>er</a:t>
            </a:r>
            <a:r>
              <a:rPr lang="fr-FR" sz="1600" dirty="0"/>
              <a:t> novembre 2019 :</a:t>
            </a:r>
          </a:p>
          <a:p>
            <a:pPr marL="1000125" lvl="2" indent="-542925">
              <a:spcBef>
                <a:spcPts val="1000"/>
              </a:spcBef>
              <a:buClr>
                <a:srgbClr val="009ABC"/>
              </a:buClr>
              <a:buFont typeface="Wingdings" panose="05000000000000000000" pitchFamily="2" charset="2"/>
              <a:buChar char="§"/>
            </a:pPr>
            <a:r>
              <a:rPr lang="fr-FR" sz="1600" dirty="0"/>
              <a:t>Aucun droit ACS ne peut être accordé,</a:t>
            </a:r>
          </a:p>
          <a:p>
            <a:pPr marL="1000125" lvl="2" indent="-542925">
              <a:spcBef>
                <a:spcPts val="1000"/>
              </a:spcBef>
              <a:buClr>
                <a:srgbClr val="009ABC"/>
              </a:buClr>
              <a:buFont typeface="Wingdings" panose="05000000000000000000" pitchFamily="2" charset="2"/>
              <a:buChar char="§"/>
            </a:pPr>
            <a:r>
              <a:rPr lang="fr-FR" sz="1600" dirty="0"/>
              <a:t>Aucun contrat ACS ne peut être souscrit ou renouvelé. </a:t>
            </a:r>
          </a:p>
          <a:p>
            <a:pPr marL="457200" lvl="2" indent="0">
              <a:spcBef>
                <a:spcPts val="1000"/>
              </a:spcBef>
              <a:buClr>
                <a:srgbClr val="009ABC"/>
              </a:buClr>
              <a:buNone/>
            </a:pPr>
            <a:endParaRPr lang="fr-FR" sz="1600" dirty="0"/>
          </a:p>
          <a:p>
            <a:pPr marL="542925" lvl="1" indent="-542925">
              <a:spcBef>
                <a:spcPts val="1000"/>
              </a:spcBef>
              <a:buClr>
                <a:srgbClr val="FF5050"/>
              </a:buClr>
              <a:buFont typeface="Wingdings" panose="05000000000000000000" pitchFamily="2" charset="2"/>
              <a:buChar char="§"/>
            </a:pPr>
            <a:r>
              <a:rPr lang="fr-FR" sz="1600" dirty="0"/>
              <a:t>Si un assuré veut utiliser une attestation chèque ACS en cours de validité après le 1</a:t>
            </a:r>
            <a:r>
              <a:rPr lang="fr-FR" sz="1600" baseline="30000" dirty="0"/>
              <a:t>er</a:t>
            </a:r>
            <a:r>
              <a:rPr lang="fr-FR" sz="1600" dirty="0"/>
              <a:t> novembre 2019 : </a:t>
            </a:r>
          </a:p>
          <a:p>
            <a:pPr marL="1000125" lvl="2" indent="-542925">
              <a:spcBef>
                <a:spcPts val="1000"/>
              </a:spcBef>
              <a:buClr>
                <a:srgbClr val="009ABC"/>
              </a:buClr>
              <a:buFont typeface="Wingdings" panose="05000000000000000000" pitchFamily="2" charset="2"/>
              <a:buChar char="§"/>
            </a:pPr>
            <a:r>
              <a:rPr lang="fr-FR" sz="1600" dirty="0"/>
              <a:t>l’OC informe l’assuré que son droit ACS est transformé en droit complémentaire santé solidaire et lui retourne un formulaire d’adhésion avec le montant de la participation à acquitter.</a:t>
            </a:r>
          </a:p>
          <a:p>
            <a:pPr marL="542925" lvl="1" indent="-542925">
              <a:spcBef>
                <a:spcPts val="1000"/>
              </a:spcBef>
              <a:buFont typeface="Wingdings" panose="05000000000000000000" pitchFamily="2" charset="2"/>
              <a:buChar char="§"/>
            </a:pPr>
            <a:endParaRPr lang="fr-FR" sz="1800" dirty="0">
              <a:solidFill>
                <a:prstClr val="black"/>
              </a:solidFill>
            </a:endParaRPr>
          </a:p>
        </p:txBody>
      </p:sp>
    </p:spTree>
    <p:extLst>
      <p:ext uri="{BB962C8B-B14F-4D97-AF65-F5344CB8AC3E}">
        <p14:creationId xmlns:p14="http://schemas.microsoft.com/office/powerpoint/2010/main" xmlns="" val="247509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3F1864A-F892-4FA3-90BC-B95D6CFD7C3D}"/>
              </a:ext>
            </a:extLst>
          </p:cNvPr>
          <p:cNvSpPr/>
          <p:nvPr/>
        </p:nvSpPr>
        <p:spPr>
          <a:xfrm>
            <a:off x="6499750" y="5385301"/>
            <a:ext cx="2546242" cy="14806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xmlns="" id="{07624492-AF19-4565-9235-1D6D4493088B}"/>
              </a:ext>
            </a:extLst>
          </p:cNvPr>
          <p:cNvSpPr/>
          <p:nvPr/>
        </p:nvSpPr>
        <p:spPr>
          <a:xfrm>
            <a:off x="4953965" y="841737"/>
            <a:ext cx="1545785" cy="5916008"/>
          </a:xfrm>
          <a:prstGeom prst="rect">
            <a:avLst/>
          </a:prstGeom>
          <a:solidFill>
            <a:schemeClr val="bg1">
              <a:lumMod val="85000"/>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xmlns="" id="{A5620DB0-79A8-47FE-A054-E4DB3C8387E7}"/>
              </a:ext>
            </a:extLst>
          </p:cNvPr>
          <p:cNvSpPr/>
          <p:nvPr/>
        </p:nvSpPr>
        <p:spPr>
          <a:xfrm>
            <a:off x="1633144" y="878385"/>
            <a:ext cx="1545785" cy="5916008"/>
          </a:xfrm>
          <a:prstGeom prst="rect">
            <a:avLst/>
          </a:prstGeom>
          <a:solidFill>
            <a:schemeClr val="bg1">
              <a:lumMod val="85000"/>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 coins arrondis 33">
            <a:extLst>
              <a:ext uri="{FF2B5EF4-FFF2-40B4-BE49-F238E27FC236}">
                <a16:creationId xmlns:a16="http://schemas.microsoft.com/office/drawing/2014/main" xmlns="" id="{D4F81C65-69A9-4957-9534-32AA31FA9B38}"/>
              </a:ext>
            </a:extLst>
          </p:cNvPr>
          <p:cNvSpPr/>
          <p:nvPr/>
        </p:nvSpPr>
        <p:spPr>
          <a:xfrm>
            <a:off x="906678" y="6077154"/>
            <a:ext cx="8139314" cy="670145"/>
          </a:xfrm>
          <a:prstGeom prst="roundRect">
            <a:avLst/>
          </a:prstGeom>
          <a:solidFill>
            <a:srgbClr val="FF5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xmlns="" id="{6C1504D0-3345-4A7D-A15D-67DDFCB38AD7}"/>
              </a:ext>
            </a:extLst>
          </p:cNvPr>
          <p:cNvSpPr>
            <a:spLocks noGrp="1"/>
          </p:cNvSpPr>
          <p:nvPr>
            <p:ph type="title"/>
          </p:nvPr>
        </p:nvSpPr>
        <p:spPr>
          <a:xfrm>
            <a:off x="94912" y="63607"/>
            <a:ext cx="7886700" cy="757130"/>
          </a:xfrm>
        </p:spPr>
        <p:txBody>
          <a:bodyPr/>
          <a:lstStyle/>
          <a:p>
            <a:r>
              <a:rPr lang="fr-FR" dirty="0"/>
              <a:t>Bascule anticipée de l’ACS vers la complémentaire santé solidaire dans un même OC à la demande du bénéficiaire</a:t>
            </a:r>
          </a:p>
        </p:txBody>
      </p:sp>
      <p:sp>
        <p:nvSpPr>
          <p:cNvPr id="4" name="Espace réservé du numéro de diapositive 3">
            <a:extLst>
              <a:ext uri="{FF2B5EF4-FFF2-40B4-BE49-F238E27FC236}">
                <a16:creationId xmlns:a16="http://schemas.microsoft.com/office/drawing/2014/main" xmlns="" id="{ADA4FEE4-1D70-4036-B93C-97DBCA98D901}"/>
              </a:ext>
            </a:extLst>
          </p:cNvPr>
          <p:cNvSpPr>
            <a:spLocks noGrp="1"/>
          </p:cNvSpPr>
          <p:nvPr>
            <p:ph type="sldNum" sz="quarter" idx="12"/>
          </p:nvPr>
        </p:nvSpPr>
        <p:spPr>
          <a:xfrm>
            <a:off x="8844196" y="6550021"/>
            <a:ext cx="372360" cy="365125"/>
          </a:xfrm>
        </p:spPr>
        <p:txBody>
          <a:bodyPr/>
          <a:lstStyle/>
          <a:p>
            <a:fld id="{D0069F3E-E0E9-42B9-AF30-FECA7BEF6747}" type="slidenum">
              <a:rPr lang="fr-FR" smtClean="0"/>
              <a:pPr/>
              <a:t>16</a:t>
            </a:fld>
            <a:endParaRPr lang="fr-FR" dirty="0"/>
          </a:p>
        </p:txBody>
      </p:sp>
      <p:pic>
        <p:nvPicPr>
          <p:cNvPr id="5" name="Picture 4">
            <a:extLst>
              <a:ext uri="{FF2B5EF4-FFF2-40B4-BE49-F238E27FC236}">
                <a16:creationId xmlns:a16="http://schemas.microsoft.com/office/drawing/2014/main" xmlns="" id="{F6CE3571-8440-4562-A6A6-FABF97B0427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5359" y="3258171"/>
            <a:ext cx="1099045" cy="11824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Ellipse 6">
            <a:extLst>
              <a:ext uri="{FF2B5EF4-FFF2-40B4-BE49-F238E27FC236}">
                <a16:creationId xmlns:a16="http://schemas.microsoft.com/office/drawing/2014/main" xmlns="" id="{B4C58EA4-438D-4564-A931-EDECE0E7D13B}"/>
              </a:ext>
            </a:extLst>
          </p:cNvPr>
          <p:cNvSpPr/>
          <p:nvPr/>
        </p:nvSpPr>
        <p:spPr>
          <a:xfrm>
            <a:off x="2048879" y="1561196"/>
            <a:ext cx="642937" cy="513277"/>
          </a:xfrm>
          <a:prstGeom prst="ellipse">
            <a:avLst/>
          </a:prstGeom>
          <a:solidFill>
            <a:srgbClr val="E6007D"/>
          </a:solidFill>
          <a:ln>
            <a:solidFill>
              <a:srgbClr val="E6007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dirty="0"/>
              <a:t>OC</a:t>
            </a:r>
          </a:p>
        </p:txBody>
      </p:sp>
      <p:cxnSp>
        <p:nvCxnSpPr>
          <p:cNvPr id="8" name="Connecteur droit avec flèche 7">
            <a:extLst>
              <a:ext uri="{FF2B5EF4-FFF2-40B4-BE49-F238E27FC236}">
                <a16:creationId xmlns:a16="http://schemas.microsoft.com/office/drawing/2014/main" xmlns="" id="{1D552286-6B3F-4ABC-A4EF-D0A4334BB4AC}"/>
              </a:ext>
            </a:extLst>
          </p:cNvPr>
          <p:cNvCxnSpPr>
            <a:cxnSpLocks/>
          </p:cNvCxnSpPr>
          <p:nvPr/>
        </p:nvCxnSpPr>
        <p:spPr>
          <a:xfrm flipV="1">
            <a:off x="1029448" y="2171433"/>
            <a:ext cx="1019431" cy="923793"/>
          </a:xfrm>
          <a:prstGeom prst="straightConnector1">
            <a:avLst/>
          </a:prstGeom>
          <a:ln w="28575">
            <a:solidFill>
              <a:srgbClr val="E6007D"/>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xmlns="" id="{F24322E2-014D-48D5-B10E-6BE24E26BC6A}"/>
              </a:ext>
            </a:extLst>
          </p:cNvPr>
          <p:cNvSpPr txBox="1"/>
          <p:nvPr/>
        </p:nvSpPr>
        <p:spPr>
          <a:xfrm>
            <a:off x="1564371" y="2666322"/>
            <a:ext cx="969016" cy="900246"/>
          </a:xfrm>
          <a:prstGeom prst="rect">
            <a:avLst/>
          </a:prstGeom>
          <a:noFill/>
        </p:spPr>
        <p:txBody>
          <a:bodyPr wrap="square" rtlCol="0">
            <a:spAutoFit/>
          </a:bodyPr>
          <a:lstStyle/>
          <a:p>
            <a:r>
              <a:rPr lang="fr-FR" sz="1050" dirty="0"/>
              <a:t>Demande attestation de reliquat de droit en vue de la bascule</a:t>
            </a:r>
          </a:p>
        </p:txBody>
      </p:sp>
      <p:cxnSp>
        <p:nvCxnSpPr>
          <p:cNvPr id="12" name="Connecteur droit avec flèche 11">
            <a:extLst>
              <a:ext uri="{FF2B5EF4-FFF2-40B4-BE49-F238E27FC236}">
                <a16:creationId xmlns:a16="http://schemas.microsoft.com/office/drawing/2014/main" xmlns="" id="{A921A19A-D766-4C7F-B6D8-DC85162C0356}"/>
              </a:ext>
            </a:extLst>
          </p:cNvPr>
          <p:cNvCxnSpPr>
            <a:cxnSpLocks/>
          </p:cNvCxnSpPr>
          <p:nvPr/>
        </p:nvCxnSpPr>
        <p:spPr>
          <a:xfrm>
            <a:off x="2822404" y="2074473"/>
            <a:ext cx="759531" cy="1669208"/>
          </a:xfrm>
          <a:prstGeom prst="straightConnector1">
            <a:avLst/>
          </a:prstGeom>
          <a:ln w="28575">
            <a:solidFill>
              <a:srgbClr val="E6007D"/>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xmlns="" id="{DA0F52CA-F03D-494A-9569-DD73F847E36F}"/>
              </a:ext>
            </a:extLst>
          </p:cNvPr>
          <p:cNvPicPr>
            <a:picLocks noChangeAspect="1"/>
          </p:cNvPicPr>
          <p:nvPr/>
        </p:nvPicPr>
        <p:blipFill>
          <a:blip r:embed="rId4" cstate="print"/>
          <a:stretch>
            <a:fillRect/>
          </a:stretch>
        </p:blipFill>
        <p:spPr>
          <a:xfrm>
            <a:off x="2542977" y="2632231"/>
            <a:ext cx="1079863" cy="751433"/>
          </a:xfrm>
          <a:prstGeom prst="rect">
            <a:avLst/>
          </a:prstGeom>
        </p:spPr>
      </p:pic>
      <p:sp>
        <p:nvSpPr>
          <p:cNvPr id="14" name="ZoneTexte 13">
            <a:extLst>
              <a:ext uri="{FF2B5EF4-FFF2-40B4-BE49-F238E27FC236}">
                <a16:creationId xmlns:a16="http://schemas.microsoft.com/office/drawing/2014/main" xmlns="" id="{66F45132-E0C2-49EB-903F-4C91C33BB3DC}"/>
              </a:ext>
            </a:extLst>
          </p:cNvPr>
          <p:cNvSpPr txBox="1"/>
          <p:nvPr/>
        </p:nvSpPr>
        <p:spPr>
          <a:xfrm>
            <a:off x="2666674" y="3322831"/>
            <a:ext cx="798956" cy="553998"/>
          </a:xfrm>
          <a:prstGeom prst="rect">
            <a:avLst/>
          </a:prstGeom>
          <a:noFill/>
        </p:spPr>
        <p:txBody>
          <a:bodyPr wrap="square" rtlCol="0">
            <a:spAutoFit/>
          </a:bodyPr>
          <a:lstStyle/>
          <a:p>
            <a:r>
              <a:rPr lang="fr-FR" sz="1000" dirty="0"/>
              <a:t>Attestation de reliquat de droit</a:t>
            </a:r>
          </a:p>
        </p:txBody>
      </p:sp>
      <p:pic>
        <p:nvPicPr>
          <p:cNvPr id="15" name="Picture 4">
            <a:extLst>
              <a:ext uri="{FF2B5EF4-FFF2-40B4-BE49-F238E27FC236}">
                <a16:creationId xmlns:a16="http://schemas.microsoft.com/office/drawing/2014/main" xmlns="" id="{F82D0F3B-6BAE-476F-8498-01B08B7DB0B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43130" y="3225808"/>
            <a:ext cx="1099045" cy="11824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6" name="Connecteur droit avec flèche 15">
            <a:extLst>
              <a:ext uri="{FF2B5EF4-FFF2-40B4-BE49-F238E27FC236}">
                <a16:creationId xmlns:a16="http://schemas.microsoft.com/office/drawing/2014/main" xmlns="" id="{363D63B6-6FE4-4257-BA98-C3783BB3680E}"/>
              </a:ext>
            </a:extLst>
          </p:cNvPr>
          <p:cNvCxnSpPr>
            <a:cxnSpLocks/>
          </p:cNvCxnSpPr>
          <p:nvPr/>
        </p:nvCxnSpPr>
        <p:spPr>
          <a:xfrm flipV="1">
            <a:off x="4550951" y="2183837"/>
            <a:ext cx="1010144" cy="902617"/>
          </a:xfrm>
          <a:prstGeom prst="straightConnector1">
            <a:avLst/>
          </a:prstGeom>
          <a:ln w="28575">
            <a:solidFill>
              <a:srgbClr val="E6007D"/>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8" name="Ellipse 17">
            <a:extLst>
              <a:ext uri="{FF2B5EF4-FFF2-40B4-BE49-F238E27FC236}">
                <a16:creationId xmlns:a16="http://schemas.microsoft.com/office/drawing/2014/main" xmlns="" id="{91C43519-3D3E-4A04-BB7D-B22CE51291F5}"/>
              </a:ext>
            </a:extLst>
          </p:cNvPr>
          <p:cNvSpPr/>
          <p:nvPr/>
        </p:nvSpPr>
        <p:spPr>
          <a:xfrm>
            <a:off x="5450374" y="1561196"/>
            <a:ext cx="642937" cy="513277"/>
          </a:xfrm>
          <a:prstGeom prst="ellipse">
            <a:avLst/>
          </a:prstGeom>
          <a:solidFill>
            <a:srgbClr val="E6007D"/>
          </a:solidFill>
          <a:ln>
            <a:solidFill>
              <a:srgbClr val="E6007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dirty="0"/>
              <a:t>OC</a:t>
            </a:r>
          </a:p>
        </p:txBody>
      </p:sp>
      <p:sp>
        <p:nvSpPr>
          <p:cNvPr id="19" name="ZoneTexte 18">
            <a:extLst>
              <a:ext uri="{FF2B5EF4-FFF2-40B4-BE49-F238E27FC236}">
                <a16:creationId xmlns:a16="http://schemas.microsoft.com/office/drawing/2014/main" xmlns="" id="{CBF52C3C-3CA9-4B23-B039-ACC4AA6FC33F}"/>
              </a:ext>
            </a:extLst>
          </p:cNvPr>
          <p:cNvSpPr txBox="1"/>
          <p:nvPr/>
        </p:nvSpPr>
        <p:spPr>
          <a:xfrm>
            <a:off x="5002511" y="3232943"/>
            <a:ext cx="969016" cy="1223412"/>
          </a:xfrm>
          <a:prstGeom prst="rect">
            <a:avLst/>
          </a:prstGeom>
          <a:noFill/>
        </p:spPr>
        <p:txBody>
          <a:bodyPr wrap="square" rtlCol="0">
            <a:spAutoFit/>
          </a:bodyPr>
          <a:lstStyle/>
          <a:p>
            <a:r>
              <a:rPr lang="fr-FR" sz="1050" dirty="0"/>
              <a:t>Demande de résiliation et envoi du bulletin d’adhésion avec moyen de paiement</a:t>
            </a:r>
          </a:p>
        </p:txBody>
      </p:sp>
      <p:cxnSp>
        <p:nvCxnSpPr>
          <p:cNvPr id="21" name="Connecteur droit avec flèche 20">
            <a:extLst>
              <a:ext uri="{FF2B5EF4-FFF2-40B4-BE49-F238E27FC236}">
                <a16:creationId xmlns:a16="http://schemas.microsoft.com/office/drawing/2014/main" xmlns="" id="{CFBDA353-8442-416D-89B8-31729EA16A97}"/>
              </a:ext>
            </a:extLst>
          </p:cNvPr>
          <p:cNvCxnSpPr>
            <a:cxnSpLocks/>
          </p:cNvCxnSpPr>
          <p:nvPr/>
        </p:nvCxnSpPr>
        <p:spPr>
          <a:xfrm>
            <a:off x="6171401" y="2192538"/>
            <a:ext cx="1381298" cy="1030262"/>
          </a:xfrm>
          <a:prstGeom prst="straightConnector1">
            <a:avLst/>
          </a:prstGeom>
          <a:ln w="28575">
            <a:solidFill>
              <a:srgbClr val="E6007D"/>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xmlns="" id="{067D0311-2408-4ECA-924C-3D8E0CE365C6}"/>
              </a:ext>
            </a:extLst>
          </p:cNvPr>
          <p:cNvSpPr txBox="1"/>
          <p:nvPr/>
        </p:nvSpPr>
        <p:spPr>
          <a:xfrm>
            <a:off x="7095121" y="1918677"/>
            <a:ext cx="1099045" cy="1061829"/>
          </a:xfrm>
          <a:prstGeom prst="rect">
            <a:avLst/>
          </a:prstGeom>
          <a:noFill/>
        </p:spPr>
        <p:txBody>
          <a:bodyPr wrap="square" rtlCol="0">
            <a:spAutoFit/>
          </a:bodyPr>
          <a:lstStyle/>
          <a:p>
            <a:r>
              <a:rPr lang="fr-FR" sz="1050" dirty="0"/>
              <a:t>Information sur la résiliation ACS et sur l’ouverture Complémentaire santé solidaire</a:t>
            </a:r>
          </a:p>
        </p:txBody>
      </p:sp>
      <p:pic>
        <p:nvPicPr>
          <p:cNvPr id="23" name="Picture 4">
            <a:extLst>
              <a:ext uri="{FF2B5EF4-FFF2-40B4-BE49-F238E27FC236}">
                <a16:creationId xmlns:a16="http://schemas.microsoft.com/office/drawing/2014/main" xmlns="" id="{34E95BD8-0325-40BE-9575-00BBA15CAFF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28939" y="3541978"/>
            <a:ext cx="1099045" cy="11824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25" name="Connecteur droit avec flèche 24">
            <a:extLst>
              <a:ext uri="{FF2B5EF4-FFF2-40B4-BE49-F238E27FC236}">
                <a16:creationId xmlns:a16="http://schemas.microsoft.com/office/drawing/2014/main" xmlns="" id="{9A57DA1A-C053-45F2-A2F5-99552E91DE0D}"/>
              </a:ext>
            </a:extLst>
          </p:cNvPr>
          <p:cNvCxnSpPr>
            <a:cxnSpLocks/>
          </p:cNvCxnSpPr>
          <p:nvPr/>
        </p:nvCxnSpPr>
        <p:spPr>
          <a:xfrm>
            <a:off x="2834314" y="2051012"/>
            <a:ext cx="1562051" cy="1065433"/>
          </a:xfrm>
          <a:prstGeom prst="straightConnector1">
            <a:avLst/>
          </a:prstGeom>
          <a:ln w="28575">
            <a:solidFill>
              <a:srgbClr val="E6007D"/>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31" name="Image 30">
            <a:extLst>
              <a:ext uri="{FF2B5EF4-FFF2-40B4-BE49-F238E27FC236}">
                <a16:creationId xmlns:a16="http://schemas.microsoft.com/office/drawing/2014/main" xmlns="" id="{E5E339C6-091A-47CA-9688-FEC5ABC6A5CF}"/>
              </a:ext>
            </a:extLst>
          </p:cNvPr>
          <p:cNvPicPr>
            <a:picLocks noChangeAspect="1"/>
          </p:cNvPicPr>
          <p:nvPr/>
        </p:nvPicPr>
        <p:blipFill>
          <a:blip r:embed="rId5" cstate="print"/>
          <a:stretch>
            <a:fillRect/>
          </a:stretch>
        </p:blipFill>
        <p:spPr>
          <a:xfrm>
            <a:off x="3656260" y="2102291"/>
            <a:ext cx="552551" cy="803025"/>
          </a:xfrm>
          <a:prstGeom prst="rect">
            <a:avLst/>
          </a:prstGeom>
        </p:spPr>
      </p:pic>
      <p:sp>
        <p:nvSpPr>
          <p:cNvPr id="32" name="ZoneTexte 31">
            <a:extLst>
              <a:ext uri="{FF2B5EF4-FFF2-40B4-BE49-F238E27FC236}">
                <a16:creationId xmlns:a16="http://schemas.microsoft.com/office/drawing/2014/main" xmlns="" id="{23A0E314-3251-498D-AC8F-DAFD5A61D5F1}"/>
              </a:ext>
            </a:extLst>
          </p:cNvPr>
          <p:cNvSpPr txBox="1"/>
          <p:nvPr/>
        </p:nvSpPr>
        <p:spPr>
          <a:xfrm>
            <a:off x="3551289" y="2889927"/>
            <a:ext cx="762491" cy="400110"/>
          </a:xfrm>
          <a:prstGeom prst="rect">
            <a:avLst/>
          </a:prstGeom>
          <a:noFill/>
        </p:spPr>
        <p:txBody>
          <a:bodyPr wrap="square" rtlCol="0">
            <a:spAutoFit/>
          </a:bodyPr>
          <a:lstStyle/>
          <a:p>
            <a:pPr algn="ctr"/>
            <a:r>
              <a:rPr lang="fr-FR" sz="1000" dirty="0"/>
              <a:t>Bulletin d’adhésion</a:t>
            </a:r>
          </a:p>
        </p:txBody>
      </p:sp>
      <p:pic>
        <p:nvPicPr>
          <p:cNvPr id="33" name="Image 32">
            <a:extLst>
              <a:ext uri="{FF2B5EF4-FFF2-40B4-BE49-F238E27FC236}">
                <a16:creationId xmlns:a16="http://schemas.microsoft.com/office/drawing/2014/main" xmlns="" id="{D3E722F3-5F10-48DD-BA4C-B53B2F8DE3A6}"/>
              </a:ext>
            </a:extLst>
          </p:cNvPr>
          <p:cNvPicPr>
            <a:picLocks noChangeAspect="1"/>
          </p:cNvPicPr>
          <p:nvPr/>
        </p:nvPicPr>
        <p:blipFill>
          <a:blip r:embed="rId5" cstate="print"/>
          <a:stretch>
            <a:fillRect/>
          </a:stretch>
        </p:blipFill>
        <p:spPr>
          <a:xfrm>
            <a:off x="4848974" y="2406535"/>
            <a:ext cx="552551" cy="803025"/>
          </a:xfrm>
          <a:prstGeom prst="rect">
            <a:avLst/>
          </a:prstGeom>
        </p:spPr>
      </p:pic>
      <p:cxnSp>
        <p:nvCxnSpPr>
          <p:cNvPr id="35" name="Connecteur droit avec flèche 34">
            <a:extLst>
              <a:ext uri="{FF2B5EF4-FFF2-40B4-BE49-F238E27FC236}">
                <a16:creationId xmlns:a16="http://schemas.microsoft.com/office/drawing/2014/main" xmlns="" id="{54BA29FB-3CCD-4B66-8417-06D133A704D1}"/>
              </a:ext>
            </a:extLst>
          </p:cNvPr>
          <p:cNvCxnSpPr>
            <a:cxnSpLocks/>
          </p:cNvCxnSpPr>
          <p:nvPr/>
        </p:nvCxnSpPr>
        <p:spPr>
          <a:xfrm>
            <a:off x="5971527" y="2265426"/>
            <a:ext cx="23867" cy="2838785"/>
          </a:xfrm>
          <a:prstGeom prst="straightConnector1">
            <a:avLst/>
          </a:prstGeom>
          <a:ln w="95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37" name="Picture 2">
            <a:extLst>
              <a:ext uri="{FF2B5EF4-FFF2-40B4-BE49-F238E27FC236}">
                <a16:creationId xmlns:a16="http://schemas.microsoft.com/office/drawing/2014/main" xmlns="" id="{645180C4-D30D-4973-8C53-F72452EF0A76}"/>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370179" y="5187517"/>
            <a:ext cx="1226561" cy="8148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8" name="ZoneTexte 37">
            <a:extLst>
              <a:ext uri="{FF2B5EF4-FFF2-40B4-BE49-F238E27FC236}">
                <a16:creationId xmlns:a16="http://schemas.microsoft.com/office/drawing/2014/main" xmlns="" id="{B15A9C45-A26C-4DC5-BB6A-CE5CE03733C4}"/>
              </a:ext>
            </a:extLst>
          </p:cNvPr>
          <p:cNvSpPr txBox="1"/>
          <p:nvPr/>
        </p:nvSpPr>
        <p:spPr>
          <a:xfrm>
            <a:off x="5942989" y="3494647"/>
            <a:ext cx="1059153" cy="861774"/>
          </a:xfrm>
          <a:prstGeom prst="rect">
            <a:avLst/>
          </a:prstGeom>
          <a:noFill/>
        </p:spPr>
        <p:txBody>
          <a:bodyPr wrap="square" rtlCol="0">
            <a:spAutoFit/>
          </a:bodyPr>
          <a:lstStyle/>
          <a:p>
            <a:r>
              <a:rPr lang="fr-FR" sz="1000" dirty="0"/>
              <a:t>Flux fermeture ACS et ouverture Complémentaire santé solidaire</a:t>
            </a:r>
          </a:p>
        </p:txBody>
      </p:sp>
      <p:cxnSp>
        <p:nvCxnSpPr>
          <p:cNvPr id="39" name="Connecteur droit avec flèche 38">
            <a:extLst>
              <a:ext uri="{FF2B5EF4-FFF2-40B4-BE49-F238E27FC236}">
                <a16:creationId xmlns:a16="http://schemas.microsoft.com/office/drawing/2014/main" xmlns="" id="{357BCAA1-7B59-4D19-8635-D73206A38CB9}"/>
              </a:ext>
            </a:extLst>
          </p:cNvPr>
          <p:cNvCxnSpPr>
            <a:cxnSpLocks/>
          </p:cNvCxnSpPr>
          <p:nvPr/>
        </p:nvCxnSpPr>
        <p:spPr>
          <a:xfrm flipV="1">
            <a:off x="6450122" y="4694205"/>
            <a:ext cx="946736" cy="691096"/>
          </a:xfrm>
          <a:prstGeom prst="straightConnector1">
            <a:avLst/>
          </a:prstGeom>
          <a:ln w="38100">
            <a:solidFill>
              <a:srgbClr val="009ABC"/>
            </a:solidFill>
            <a:tailEnd type="arrow"/>
          </a:ln>
        </p:spPr>
        <p:style>
          <a:lnRef idx="1">
            <a:schemeClr val="accent1"/>
          </a:lnRef>
          <a:fillRef idx="0">
            <a:schemeClr val="accent1"/>
          </a:fillRef>
          <a:effectRef idx="0">
            <a:schemeClr val="accent1"/>
          </a:effectRef>
          <a:fontRef idx="minor">
            <a:schemeClr val="tx1"/>
          </a:fontRef>
        </p:style>
      </p:cxnSp>
      <p:sp>
        <p:nvSpPr>
          <p:cNvPr id="42" name="ZoneTexte 41">
            <a:extLst>
              <a:ext uri="{FF2B5EF4-FFF2-40B4-BE49-F238E27FC236}">
                <a16:creationId xmlns:a16="http://schemas.microsoft.com/office/drawing/2014/main" xmlns="" id="{8EDCE317-C9A1-4A34-957A-860678B2116B}"/>
              </a:ext>
            </a:extLst>
          </p:cNvPr>
          <p:cNvSpPr txBox="1"/>
          <p:nvPr/>
        </p:nvSpPr>
        <p:spPr>
          <a:xfrm>
            <a:off x="6881652" y="4973002"/>
            <a:ext cx="1174227" cy="1061829"/>
          </a:xfrm>
          <a:prstGeom prst="rect">
            <a:avLst/>
          </a:prstGeom>
          <a:noFill/>
        </p:spPr>
        <p:txBody>
          <a:bodyPr wrap="square" rtlCol="0">
            <a:spAutoFit/>
          </a:bodyPr>
          <a:lstStyle/>
          <a:p>
            <a:r>
              <a:rPr lang="fr-FR" sz="1050" dirty="0"/>
              <a:t>Ouverture Complémentaire santé solidaire &amp; envoi d’une nouvelle attestation</a:t>
            </a:r>
          </a:p>
        </p:txBody>
      </p:sp>
      <p:sp>
        <p:nvSpPr>
          <p:cNvPr id="44" name="ZoneTexte 43">
            <a:extLst>
              <a:ext uri="{FF2B5EF4-FFF2-40B4-BE49-F238E27FC236}">
                <a16:creationId xmlns:a16="http://schemas.microsoft.com/office/drawing/2014/main" xmlns="" id="{91F81C6A-836C-47DF-BA45-2EC3DB0199A6}"/>
              </a:ext>
            </a:extLst>
          </p:cNvPr>
          <p:cNvSpPr txBox="1"/>
          <p:nvPr/>
        </p:nvSpPr>
        <p:spPr>
          <a:xfrm>
            <a:off x="99445" y="6378500"/>
            <a:ext cx="807233" cy="369332"/>
          </a:xfrm>
          <a:prstGeom prst="rect">
            <a:avLst/>
          </a:prstGeom>
          <a:noFill/>
        </p:spPr>
        <p:txBody>
          <a:bodyPr wrap="square" rtlCol="0">
            <a:spAutoFit/>
          </a:bodyPr>
          <a:lstStyle/>
          <a:p>
            <a:r>
              <a:rPr lang="fr-FR" b="1" dirty="0"/>
              <a:t>Délais</a:t>
            </a:r>
          </a:p>
        </p:txBody>
      </p:sp>
      <p:sp>
        <p:nvSpPr>
          <p:cNvPr id="47" name="ZoneTexte 46">
            <a:extLst>
              <a:ext uri="{FF2B5EF4-FFF2-40B4-BE49-F238E27FC236}">
                <a16:creationId xmlns:a16="http://schemas.microsoft.com/office/drawing/2014/main" xmlns="" id="{CD6EB48D-335D-4DA9-9C33-7833D7F55966}"/>
              </a:ext>
            </a:extLst>
          </p:cNvPr>
          <p:cNvSpPr txBox="1"/>
          <p:nvPr/>
        </p:nvSpPr>
        <p:spPr>
          <a:xfrm>
            <a:off x="5019508" y="6081485"/>
            <a:ext cx="1565524" cy="707886"/>
          </a:xfrm>
          <a:prstGeom prst="rect">
            <a:avLst/>
          </a:prstGeom>
          <a:noFill/>
        </p:spPr>
        <p:txBody>
          <a:bodyPr wrap="square" rtlCol="0">
            <a:spAutoFit/>
          </a:bodyPr>
          <a:lstStyle/>
          <a:p>
            <a:r>
              <a:rPr lang="fr-FR" sz="1000" dirty="0"/>
              <a:t>Résiliation au plus tard le 1</a:t>
            </a:r>
            <a:r>
              <a:rPr lang="fr-FR" sz="1000" baseline="30000" dirty="0"/>
              <a:t>er</a:t>
            </a:r>
            <a:r>
              <a:rPr lang="fr-FR" sz="1000" dirty="0"/>
              <a:t> jour du 2</a:t>
            </a:r>
            <a:r>
              <a:rPr lang="fr-FR" sz="1000" baseline="30000" dirty="0"/>
              <a:t>ème</a:t>
            </a:r>
            <a:r>
              <a:rPr lang="fr-FR" sz="1000" dirty="0"/>
              <a:t> mois suivant la demande de résiliation</a:t>
            </a:r>
          </a:p>
        </p:txBody>
      </p:sp>
      <p:sp>
        <p:nvSpPr>
          <p:cNvPr id="48" name="ZoneTexte 47">
            <a:extLst>
              <a:ext uri="{FF2B5EF4-FFF2-40B4-BE49-F238E27FC236}">
                <a16:creationId xmlns:a16="http://schemas.microsoft.com/office/drawing/2014/main" xmlns="" id="{7BEE2A00-AD0B-4AE9-B33F-F80AE2644A00}"/>
              </a:ext>
            </a:extLst>
          </p:cNvPr>
          <p:cNvSpPr txBox="1"/>
          <p:nvPr/>
        </p:nvSpPr>
        <p:spPr>
          <a:xfrm>
            <a:off x="7737413" y="6077154"/>
            <a:ext cx="1393861" cy="707886"/>
          </a:xfrm>
          <a:prstGeom prst="rect">
            <a:avLst/>
          </a:prstGeom>
          <a:noFill/>
        </p:spPr>
        <p:txBody>
          <a:bodyPr wrap="square" rtlCol="0">
            <a:spAutoFit/>
          </a:bodyPr>
          <a:lstStyle/>
          <a:p>
            <a:r>
              <a:rPr lang="fr-FR" sz="1000" dirty="0"/>
              <a:t>Résiliation ACS et ouverture Complémentaire santé solidaire synchrones</a:t>
            </a:r>
          </a:p>
        </p:txBody>
      </p:sp>
      <p:sp>
        <p:nvSpPr>
          <p:cNvPr id="40" name="ZoneTexte 39">
            <a:extLst>
              <a:ext uri="{FF2B5EF4-FFF2-40B4-BE49-F238E27FC236}">
                <a16:creationId xmlns:a16="http://schemas.microsoft.com/office/drawing/2014/main" xmlns="" id="{183ABD2A-7A3D-4835-9E80-093F747800E4}"/>
              </a:ext>
            </a:extLst>
          </p:cNvPr>
          <p:cNvSpPr txBox="1"/>
          <p:nvPr/>
        </p:nvSpPr>
        <p:spPr>
          <a:xfrm>
            <a:off x="6711540" y="6058283"/>
            <a:ext cx="1174227" cy="707886"/>
          </a:xfrm>
          <a:prstGeom prst="rect">
            <a:avLst/>
          </a:prstGeom>
          <a:noFill/>
        </p:spPr>
        <p:txBody>
          <a:bodyPr wrap="square" rtlCol="0">
            <a:spAutoFit/>
          </a:bodyPr>
          <a:lstStyle/>
          <a:p>
            <a:r>
              <a:rPr lang="fr-FR" sz="1000" dirty="0"/>
              <a:t>Ouverture Complémentaire santé solidaire au 1</a:t>
            </a:r>
            <a:r>
              <a:rPr lang="fr-FR" sz="1000" baseline="30000" dirty="0"/>
              <a:t>er</a:t>
            </a:r>
            <a:r>
              <a:rPr lang="fr-FR" sz="1000" dirty="0"/>
              <a:t> jour du mois</a:t>
            </a:r>
          </a:p>
        </p:txBody>
      </p:sp>
      <p:sp>
        <p:nvSpPr>
          <p:cNvPr id="41" name="ZoneTexte 40">
            <a:extLst>
              <a:ext uri="{FF2B5EF4-FFF2-40B4-BE49-F238E27FC236}">
                <a16:creationId xmlns:a16="http://schemas.microsoft.com/office/drawing/2014/main" xmlns="" id="{C6E41970-169E-4BF0-9200-78C75ECCCD8C}"/>
              </a:ext>
            </a:extLst>
          </p:cNvPr>
          <p:cNvSpPr txBox="1"/>
          <p:nvPr/>
        </p:nvSpPr>
        <p:spPr>
          <a:xfrm>
            <a:off x="6402745" y="851246"/>
            <a:ext cx="2741255" cy="707886"/>
          </a:xfrm>
          <a:prstGeom prst="rect">
            <a:avLst/>
          </a:prstGeom>
          <a:solidFill>
            <a:schemeClr val="accent4">
              <a:lumMod val="40000"/>
              <a:lumOff val="60000"/>
            </a:schemeClr>
          </a:solidFill>
        </p:spPr>
        <p:txBody>
          <a:bodyPr wrap="square" rtlCol="0">
            <a:spAutoFit/>
          </a:bodyPr>
          <a:lstStyle/>
          <a:p>
            <a:r>
              <a:rPr lang="fr-FR" sz="1000" dirty="0"/>
              <a:t>Ce schéma traduit les dispositions des textes applicables à la Complémentaire santé solidaire. Il ne présume pas des modalités pratiques de mise en œuvre.</a:t>
            </a:r>
          </a:p>
        </p:txBody>
      </p:sp>
    </p:spTree>
    <p:extLst>
      <p:ext uri="{BB962C8B-B14F-4D97-AF65-F5344CB8AC3E}">
        <p14:creationId xmlns:p14="http://schemas.microsoft.com/office/powerpoint/2010/main" xmlns="" val="31185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par>
                                <p:cTn id="34" presetID="1" presetClass="entr" presetSubtype="0"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par>
                                <p:cTn id="54" presetID="1" presetClass="entr" presetSubtype="0" fill="hold" nodeType="withEffect">
                                  <p:stCondLst>
                                    <p:cond delay="0"/>
                                  </p:stCondLst>
                                  <p:childTnLst>
                                    <p:set>
                                      <p:cBhvr>
                                        <p:cTn id="55" dur="1" fill="hold">
                                          <p:stCondLst>
                                            <p:cond delay="0"/>
                                          </p:stCondLst>
                                        </p:cTn>
                                        <p:tgtEl>
                                          <p:spTgt spid="37"/>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left)">
                                      <p:cBhvr>
                                        <p:cTn id="62" dur="500"/>
                                        <p:tgtEl>
                                          <p:spTgt spid="21"/>
                                        </p:tgtEl>
                                      </p:cBhvr>
                                    </p:animEffect>
                                  </p:childTnLst>
                                </p:cTn>
                              </p:par>
                              <p:par>
                                <p:cTn id="63" presetID="1"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left)">
                                      <p:cBhvr>
                                        <p:cTn id="75" dur="500"/>
                                        <p:tgtEl>
                                          <p:spTgt spid="39"/>
                                        </p:tgtEl>
                                      </p:cBhvr>
                                    </p:animEffect>
                                  </p:childTnLst>
                                </p:cTn>
                              </p:par>
                              <p:par>
                                <p:cTn id="76" presetID="1" presetClass="entr" presetSubtype="0" fill="hold" grpId="0" nodeType="withEffect">
                                  <p:stCondLst>
                                    <p:cond delay="0"/>
                                  </p:stCondLst>
                                  <p:childTnLst>
                                    <p:set>
                                      <p:cBhvr>
                                        <p:cTn id="77" dur="1" fill="hold">
                                          <p:stCondLst>
                                            <p:cond delay="0"/>
                                          </p:stCondLst>
                                        </p:cTn>
                                        <p:tgtEl>
                                          <p:spTgt spid="42"/>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48"/>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4" grpId="0"/>
      <p:bldP spid="18" grpId="0" animBg="1"/>
      <p:bldP spid="19" grpId="0"/>
      <p:bldP spid="22" grpId="0"/>
      <p:bldP spid="32" grpId="0"/>
      <p:bldP spid="38" grpId="0"/>
      <p:bldP spid="42" grpId="0"/>
      <p:bldP spid="44" grpId="0"/>
      <p:bldP spid="47" grpId="0"/>
      <p:bldP spid="48" grpId="0"/>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xmlns="" id="{59152A85-62A3-494F-8AF1-D07B592FCAF4}"/>
              </a:ext>
            </a:extLst>
          </p:cNvPr>
          <p:cNvSpPr/>
          <p:nvPr/>
        </p:nvSpPr>
        <p:spPr>
          <a:xfrm>
            <a:off x="7854221" y="815750"/>
            <a:ext cx="1259729" cy="5987996"/>
          </a:xfrm>
          <a:prstGeom prst="rect">
            <a:avLst/>
          </a:prstGeom>
          <a:solidFill>
            <a:schemeClr val="bg1">
              <a:lumMod val="85000"/>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324A33C2-4846-4E9B-B98D-C10FD12D28FB}"/>
              </a:ext>
            </a:extLst>
          </p:cNvPr>
          <p:cNvSpPr/>
          <p:nvPr/>
        </p:nvSpPr>
        <p:spPr>
          <a:xfrm>
            <a:off x="7857519" y="5582540"/>
            <a:ext cx="1188472" cy="437322"/>
          </a:xfrm>
          <a:prstGeom prst="rect">
            <a:avLst/>
          </a:prstGeom>
          <a:solidFill>
            <a:srgbClr val="ECECEC"/>
          </a:solidFill>
          <a:ln>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xmlns="" id="{AE79ACDA-B62B-4E56-A8A5-F6634AD66551}"/>
              </a:ext>
            </a:extLst>
          </p:cNvPr>
          <p:cNvPicPr>
            <a:picLocks noChangeAspect="1"/>
          </p:cNvPicPr>
          <p:nvPr/>
        </p:nvPicPr>
        <p:blipFill>
          <a:blip r:embed="rId3" cstate="print"/>
          <a:stretch>
            <a:fillRect/>
          </a:stretch>
        </p:blipFill>
        <p:spPr>
          <a:xfrm>
            <a:off x="6818720" y="5339039"/>
            <a:ext cx="1050310" cy="1493649"/>
          </a:xfrm>
          <a:prstGeom prst="rect">
            <a:avLst/>
          </a:prstGeom>
        </p:spPr>
      </p:pic>
      <p:sp>
        <p:nvSpPr>
          <p:cNvPr id="85" name="Rectangle 84">
            <a:extLst>
              <a:ext uri="{FF2B5EF4-FFF2-40B4-BE49-F238E27FC236}">
                <a16:creationId xmlns:a16="http://schemas.microsoft.com/office/drawing/2014/main" xmlns="" id="{05046A5A-9C3A-48E0-A861-A3204473D62D}"/>
              </a:ext>
            </a:extLst>
          </p:cNvPr>
          <p:cNvSpPr/>
          <p:nvPr/>
        </p:nvSpPr>
        <p:spPr>
          <a:xfrm>
            <a:off x="5431771" y="815750"/>
            <a:ext cx="1391005" cy="5987996"/>
          </a:xfrm>
          <a:prstGeom prst="rect">
            <a:avLst/>
          </a:prstGeom>
          <a:solidFill>
            <a:schemeClr val="bg1">
              <a:lumMod val="85000"/>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Rectangle 83">
            <a:extLst>
              <a:ext uri="{FF2B5EF4-FFF2-40B4-BE49-F238E27FC236}">
                <a16:creationId xmlns:a16="http://schemas.microsoft.com/office/drawing/2014/main" xmlns="" id="{2FE330AB-15EF-43E7-B263-F6202A86AB11}"/>
              </a:ext>
            </a:extLst>
          </p:cNvPr>
          <p:cNvSpPr/>
          <p:nvPr/>
        </p:nvSpPr>
        <p:spPr>
          <a:xfrm>
            <a:off x="3421279" y="816575"/>
            <a:ext cx="1300616" cy="5977818"/>
          </a:xfrm>
          <a:prstGeom prst="rect">
            <a:avLst/>
          </a:prstGeom>
          <a:solidFill>
            <a:schemeClr val="bg1">
              <a:lumMod val="85000"/>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Rectangle 82">
            <a:extLst>
              <a:ext uri="{FF2B5EF4-FFF2-40B4-BE49-F238E27FC236}">
                <a16:creationId xmlns:a16="http://schemas.microsoft.com/office/drawing/2014/main" xmlns="" id="{DC9884F8-2C61-42A9-ACD9-60393E98E34B}"/>
              </a:ext>
            </a:extLst>
          </p:cNvPr>
          <p:cNvSpPr/>
          <p:nvPr/>
        </p:nvSpPr>
        <p:spPr>
          <a:xfrm>
            <a:off x="988645" y="816575"/>
            <a:ext cx="1545785" cy="5977818"/>
          </a:xfrm>
          <a:prstGeom prst="rect">
            <a:avLst/>
          </a:prstGeom>
          <a:solidFill>
            <a:schemeClr val="bg1">
              <a:lumMod val="85000"/>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7" name="Picture 2">
            <a:extLst>
              <a:ext uri="{FF2B5EF4-FFF2-40B4-BE49-F238E27FC236}">
                <a16:creationId xmlns:a16="http://schemas.microsoft.com/office/drawing/2014/main" xmlns="" id="{645180C4-D30D-4973-8C53-F72452EF0A76}"/>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28750" y="4926634"/>
            <a:ext cx="1008744" cy="6701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4" name="Rectangle : coins arrondis 33">
            <a:extLst>
              <a:ext uri="{FF2B5EF4-FFF2-40B4-BE49-F238E27FC236}">
                <a16:creationId xmlns:a16="http://schemas.microsoft.com/office/drawing/2014/main" xmlns="" id="{D4F81C65-69A9-4957-9534-32AA31FA9B38}"/>
              </a:ext>
            </a:extLst>
          </p:cNvPr>
          <p:cNvSpPr/>
          <p:nvPr/>
        </p:nvSpPr>
        <p:spPr>
          <a:xfrm>
            <a:off x="906678" y="6077154"/>
            <a:ext cx="8139314" cy="670145"/>
          </a:xfrm>
          <a:prstGeom prst="roundRect">
            <a:avLst/>
          </a:prstGeom>
          <a:solidFill>
            <a:srgbClr val="FF5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xmlns="" id="{6C1504D0-3345-4A7D-A15D-67DDFCB38AD7}"/>
              </a:ext>
            </a:extLst>
          </p:cNvPr>
          <p:cNvSpPr>
            <a:spLocks noGrp="1"/>
          </p:cNvSpPr>
          <p:nvPr>
            <p:ph type="title"/>
          </p:nvPr>
        </p:nvSpPr>
        <p:spPr>
          <a:xfrm>
            <a:off x="61512" y="73287"/>
            <a:ext cx="8301111" cy="757130"/>
          </a:xfrm>
        </p:spPr>
        <p:txBody>
          <a:bodyPr/>
          <a:lstStyle/>
          <a:p>
            <a:r>
              <a:rPr lang="fr-FR" dirty="0"/>
              <a:t>Bascule anticipée de l’ACS vers la complémentaire santé solidaire à la demande d’un bénéficiaire géré par un OC sortant – Choix AMC</a:t>
            </a:r>
          </a:p>
        </p:txBody>
      </p:sp>
      <p:sp>
        <p:nvSpPr>
          <p:cNvPr id="4" name="Espace réservé du numéro de diapositive 3">
            <a:extLst>
              <a:ext uri="{FF2B5EF4-FFF2-40B4-BE49-F238E27FC236}">
                <a16:creationId xmlns:a16="http://schemas.microsoft.com/office/drawing/2014/main" xmlns="" id="{ADA4FEE4-1D70-4036-B93C-97DBCA98D901}"/>
              </a:ext>
            </a:extLst>
          </p:cNvPr>
          <p:cNvSpPr>
            <a:spLocks noGrp="1"/>
          </p:cNvSpPr>
          <p:nvPr>
            <p:ph type="sldNum" sz="quarter" idx="12"/>
          </p:nvPr>
        </p:nvSpPr>
        <p:spPr>
          <a:xfrm>
            <a:off x="8844196" y="6550021"/>
            <a:ext cx="372360" cy="365125"/>
          </a:xfrm>
        </p:spPr>
        <p:txBody>
          <a:bodyPr/>
          <a:lstStyle/>
          <a:p>
            <a:fld id="{D0069F3E-E0E9-42B9-AF30-FECA7BEF6747}" type="slidenum">
              <a:rPr lang="fr-FR" smtClean="0"/>
              <a:pPr/>
              <a:t>17</a:t>
            </a:fld>
            <a:endParaRPr lang="fr-FR" dirty="0"/>
          </a:p>
        </p:txBody>
      </p:sp>
      <p:sp>
        <p:nvSpPr>
          <p:cNvPr id="7" name="Ellipse 6">
            <a:extLst>
              <a:ext uri="{FF2B5EF4-FFF2-40B4-BE49-F238E27FC236}">
                <a16:creationId xmlns:a16="http://schemas.microsoft.com/office/drawing/2014/main" xmlns="" id="{B4C58EA4-438D-4564-A931-EDECE0E7D13B}"/>
              </a:ext>
            </a:extLst>
          </p:cNvPr>
          <p:cNvSpPr/>
          <p:nvPr/>
        </p:nvSpPr>
        <p:spPr>
          <a:xfrm>
            <a:off x="1333643" y="1025542"/>
            <a:ext cx="826340" cy="757130"/>
          </a:xfrm>
          <a:prstGeom prst="ellipse">
            <a:avLst/>
          </a:prstGeom>
          <a:solidFill>
            <a:srgbClr val="E6007D"/>
          </a:solidFill>
          <a:ln>
            <a:solidFill>
              <a:srgbClr val="E6007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dirty="0"/>
              <a:t>OC actuel</a:t>
            </a:r>
          </a:p>
        </p:txBody>
      </p:sp>
      <p:cxnSp>
        <p:nvCxnSpPr>
          <p:cNvPr id="8" name="Connecteur droit avec flèche 7">
            <a:extLst>
              <a:ext uri="{FF2B5EF4-FFF2-40B4-BE49-F238E27FC236}">
                <a16:creationId xmlns:a16="http://schemas.microsoft.com/office/drawing/2014/main" xmlns="" id="{1D552286-6B3F-4ABC-A4EF-D0A4334BB4AC}"/>
              </a:ext>
            </a:extLst>
          </p:cNvPr>
          <p:cNvCxnSpPr>
            <a:cxnSpLocks/>
          </p:cNvCxnSpPr>
          <p:nvPr/>
        </p:nvCxnSpPr>
        <p:spPr>
          <a:xfrm flipV="1">
            <a:off x="988645" y="1741809"/>
            <a:ext cx="419996" cy="1313170"/>
          </a:xfrm>
          <a:prstGeom prst="straightConnector1">
            <a:avLst/>
          </a:prstGeom>
          <a:ln w="28575">
            <a:solidFill>
              <a:srgbClr val="E6007D"/>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xmlns="" id="{F24322E2-014D-48D5-B10E-6BE24E26BC6A}"/>
              </a:ext>
            </a:extLst>
          </p:cNvPr>
          <p:cNvSpPr txBox="1"/>
          <p:nvPr/>
        </p:nvSpPr>
        <p:spPr>
          <a:xfrm>
            <a:off x="1196835" y="2212962"/>
            <a:ext cx="969016" cy="900246"/>
          </a:xfrm>
          <a:prstGeom prst="rect">
            <a:avLst/>
          </a:prstGeom>
          <a:noFill/>
        </p:spPr>
        <p:txBody>
          <a:bodyPr wrap="square" rtlCol="0">
            <a:spAutoFit/>
          </a:bodyPr>
          <a:lstStyle/>
          <a:p>
            <a:r>
              <a:rPr lang="fr-FR" sz="1050" dirty="0"/>
              <a:t>Demande attestation de reliquat de droit en vue de la bascule</a:t>
            </a:r>
          </a:p>
        </p:txBody>
      </p:sp>
      <p:cxnSp>
        <p:nvCxnSpPr>
          <p:cNvPr id="12" name="Connecteur droit avec flèche 11">
            <a:extLst>
              <a:ext uri="{FF2B5EF4-FFF2-40B4-BE49-F238E27FC236}">
                <a16:creationId xmlns:a16="http://schemas.microsoft.com/office/drawing/2014/main" xmlns="" id="{A921A19A-D766-4C7F-B6D8-DC85162C0356}"/>
              </a:ext>
            </a:extLst>
          </p:cNvPr>
          <p:cNvCxnSpPr>
            <a:cxnSpLocks/>
          </p:cNvCxnSpPr>
          <p:nvPr/>
        </p:nvCxnSpPr>
        <p:spPr>
          <a:xfrm>
            <a:off x="2123558" y="1740930"/>
            <a:ext cx="604685" cy="1357627"/>
          </a:xfrm>
          <a:prstGeom prst="straightConnector1">
            <a:avLst/>
          </a:prstGeom>
          <a:ln w="28575">
            <a:solidFill>
              <a:srgbClr val="E6007D"/>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xmlns="" id="{DA0F52CA-F03D-494A-9569-DD73F847E36F}"/>
              </a:ext>
            </a:extLst>
          </p:cNvPr>
          <p:cNvPicPr>
            <a:picLocks noChangeAspect="1"/>
          </p:cNvPicPr>
          <p:nvPr/>
        </p:nvPicPr>
        <p:blipFill>
          <a:blip r:embed="rId5" cstate="print"/>
          <a:stretch>
            <a:fillRect/>
          </a:stretch>
        </p:blipFill>
        <p:spPr>
          <a:xfrm>
            <a:off x="2123558" y="1925515"/>
            <a:ext cx="1079863" cy="751433"/>
          </a:xfrm>
          <a:prstGeom prst="rect">
            <a:avLst/>
          </a:prstGeom>
        </p:spPr>
      </p:pic>
      <p:sp>
        <p:nvSpPr>
          <p:cNvPr id="14" name="ZoneTexte 13">
            <a:extLst>
              <a:ext uri="{FF2B5EF4-FFF2-40B4-BE49-F238E27FC236}">
                <a16:creationId xmlns:a16="http://schemas.microsoft.com/office/drawing/2014/main" xmlns="" id="{66F45132-E0C2-49EB-903F-4C91C33BB3DC}"/>
              </a:ext>
            </a:extLst>
          </p:cNvPr>
          <p:cNvSpPr txBox="1"/>
          <p:nvPr/>
        </p:nvSpPr>
        <p:spPr>
          <a:xfrm>
            <a:off x="2306909" y="1429170"/>
            <a:ext cx="798956" cy="553998"/>
          </a:xfrm>
          <a:prstGeom prst="rect">
            <a:avLst/>
          </a:prstGeom>
          <a:noFill/>
        </p:spPr>
        <p:txBody>
          <a:bodyPr wrap="square" rtlCol="0">
            <a:spAutoFit/>
          </a:bodyPr>
          <a:lstStyle/>
          <a:p>
            <a:r>
              <a:rPr lang="fr-FR" sz="1000" dirty="0"/>
              <a:t>Attestation de reliquat de droit</a:t>
            </a:r>
          </a:p>
        </p:txBody>
      </p:sp>
      <p:cxnSp>
        <p:nvCxnSpPr>
          <p:cNvPr id="16" name="Connecteur droit avec flèche 15">
            <a:extLst>
              <a:ext uri="{FF2B5EF4-FFF2-40B4-BE49-F238E27FC236}">
                <a16:creationId xmlns:a16="http://schemas.microsoft.com/office/drawing/2014/main" xmlns="" id="{363D63B6-6FE4-4257-BA98-C3783BB3680E}"/>
              </a:ext>
            </a:extLst>
          </p:cNvPr>
          <p:cNvCxnSpPr>
            <a:cxnSpLocks/>
            <a:endCxn id="51" idx="0"/>
          </p:cNvCxnSpPr>
          <p:nvPr/>
        </p:nvCxnSpPr>
        <p:spPr>
          <a:xfrm>
            <a:off x="4094357" y="3693979"/>
            <a:ext cx="645665" cy="1253611"/>
          </a:xfrm>
          <a:prstGeom prst="straightConnector1">
            <a:avLst/>
          </a:prstGeom>
          <a:ln w="28575">
            <a:solidFill>
              <a:schemeClr val="accent4">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xmlns="" id="{CFBDA353-8442-416D-89B8-31729EA16A97}"/>
              </a:ext>
            </a:extLst>
          </p:cNvPr>
          <p:cNvCxnSpPr>
            <a:cxnSpLocks/>
          </p:cNvCxnSpPr>
          <p:nvPr/>
        </p:nvCxnSpPr>
        <p:spPr>
          <a:xfrm>
            <a:off x="6576189" y="1725677"/>
            <a:ext cx="1584212" cy="1372880"/>
          </a:xfrm>
          <a:prstGeom prst="straightConnector1">
            <a:avLst/>
          </a:prstGeom>
          <a:ln w="28575">
            <a:solidFill>
              <a:srgbClr val="E6007D"/>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xmlns="" id="{067D0311-2408-4ECA-924C-3D8E0CE365C6}"/>
              </a:ext>
            </a:extLst>
          </p:cNvPr>
          <p:cNvSpPr txBox="1"/>
          <p:nvPr/>
        </p:nvSpPr>
        <p:spPr>
          <a:xfrm rot="2457308">
            <a:off x="6390932" y="2174824"/>
            <a:ext cx="2046716" cy="253916"/>
          </a:xfrm>
          <a:prstGeom prst="rect">
            <a:avLst/>
          </a:prstGeom>
          <a:noFill/>
        </p:spPr>
        <p:txBody>
          <a:bodyPr wrap="square" rtlCol="0">
            <a:spAutoFit/>
          </a:bodyPr>
          <a:lstStyle/>
          <a:p>
            <a:r>
              <a:rPr lang="fr-FR" sz="1050" dirty="0"/>
              <a:t>Information sur la résiliation ACS</a:t>
            </a:r>
          </a:p>
        </p:txBody>
      </p:sp>
      <p:sp>
        <p:nvSpPr>
          <p:cNvPr id="32" name="ZoneTexte 31">
            <a:extLst>
              <a:ext uri="{FF2B5EF4-FFF2-40B4-BE49-F238E27FC236}">
                <a16:creationId xmlns:a16="http://schemas.microsoft.com/office/drawing/2014/main" xmlns="" id="{23A0E314-3251-498D-AC8F-DAFD5A61D5F1}"/>
              </a:ext>
            </a:extLst>
          </p:cNvPr>
          <p:cNvSpPr txBox="1"/>
          <p:nvPr/>
        </p:nvSpPr>
        <p:spPr>
          <a:xfrm>
            <a:off x="3331866" y="4651349"/>
            <a:ext cx="762491" cy="400110"/>
          </a:xfrm>
          <a:prstGeom prst="rect">
            <a:avLst/>
          </a:prstGeom>
          <a:noFill/>
        </p:spPr>
        <p:txBody>
          <a:bodyPr wrap="square" rtlCol="0">
            <a:spAutoFit/>
          </a:bodyPr>
          <a:lstStyle/>
          <a:p>
            <a:pPr algn="ctr"/>
            <a:r>
              <a:rPr lang="fr-FR" sz="1000" dirty="0"/>
              <a:t>Bulletin d’adhésion</a:t>
            </a:r>
          </a:p>
        </p:txBody>
      </p:sp>
      <p:cxnSp>
        <p:nvCxnSpPr>
          <p:cNvPr id="35" name="Connecteur droit avec flèche 34">
            <a:extLst>
              <a:ext uri="{FF2B5EF4-FFF2-40B4-BE49-F238E27FC236}">
                <a16:creationId xmlns:a16="http://schemas.microsoft.com/office/drawing/2014/main" xmlns="" id="{54BA29FB-3CCD-4B66-8417-06D133A704D1}"/>
              </a:ext>
            </a:extLst>
          </p:cNvPr>
          <p:cNvCxnSpPr>
            <a:cxnSpLocks/>
          </p:cNvCxnSpPr>
          <p:nvPr/>
        </p:nvCxnSpPr>
        <p:spPr>
          <a:xfrm>
            <a:off x="5279863" y="5265794"/>
            <a:ext cx="1481537" cy="120735"/>
          </a:xfrm>
          <a:prstGeom prst="straightConnector1">
            <a:avLst/>
          </a:prstGeom>
          <a:ln w="95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8" name="ZoneTexte 37">
            <a:extLst>
              <a:ext uri="{FF2B5EF4-FFF2-40B4-BE49-F238E27FC236}">
                <a16:creationId xmlns:a16="http://schemas.microsoft.com/office/drawing/2014/main" xmlns="" id="{B15A9C45-A26C-4DC5-BB6A-CE5CE03733C4}"/>
              </a:ext>
            </a:extLst>
          </p:cNvPr>
          <p:cNvSpPr txBox="1"/>
          <p:nvPr/>
        </p:nvSpPr>
        <p:spPr>
          <a:xfrm rot="265208">
            <a:off x="5243314" y="5382384"/>
            <a:ext cx="1724348" cy="553998"/>
          </a:xfrm>
          <a:prstGeom prst="rect">
            <a:avLst/>
          </a:prstGeom>
          <a:noFill/>
        </p:spPr>
        <p:txBody>
          <a:bodyPr wrap="square" rtlCol="0">
            <a:spAutoFit/>
          </a:bodyPr>
          <a:lstStyle/>
          <a:p>
            <a:r>
              <a:rPr lang="fr-FR" sz="1000" dirty="0"/>
              <a:t>Flux ouverture Complémentaire santé solidaire</a:t>
            </a:r>
          </a:p>
        </p:txBody>
      </p:sp>
      <p:cxnSp>
        <p:nvCxnSpPr>
          <p:cNvPr id="39" name="Connecteur droit avec flèche 38">
            <a:extLst>
              <a:ext uri="{FF2B5EF4-FFF2-40B4-BE49-F238E27FC236}">
                <a16:creationId xmlns:a16="http://schemas.microsoft.com/office/drawing/2014/main" xmlns="" id="{357BCAA1-7B59-4D19-8635-D73206A38CB9}"/>
              </a:ext>
            </a:extLst>
          </p:cNvPr>
          <p:cNvCxnSpPr>
            <a:cxnSpLocks/>
          </p:cNvCxnSpPr>
          <p:nvPr/>
        </p:nvCxnSpPr>
        <p:spPr>
          <a:xfrm flipV="1">
            <a:off x="7837494" y="4237400"/>
            <a:ext cx="632251" cy="732736"/>
          </a:xfrm>
          <a:prstGeom prst="straightConnector1">
            <a:avLst/>
          </a:prstGeom>
          <a:ln w="38100">
            <a:solidFill>
              <a:srgbClr val="009ABC"/>
            </a:solidFill>
            <a:tailEnd type="arrow"/>
          </a:ln>
        </p:spPr>
        <p:style>
          <a:lnRef idx="1">
            <a:schemeClr val="accent1"/>
          </a:lnRef>
          <a:fillRef idx="0">
            <a:schemeClr val="accent1"/>
          </a:fillRef>
          <a:effectRef idx="0">
            <a:schemeClr val="accent1"/>
          </a:effectRef>
          <a:fontRef idx="minor">
            <a:schemeClr val="tx1"/>
          </a:fontRef>
        </p:style>
      </p:cxnSp>
      <p:sp>
        <p:nvSpPr>
          <p:cNvPr id="44" name="ZoneTexte 43">
            <a:extLst>
              <a:ext uri="{FF2B5EF4-FFF2-40B4-BE49-F238E27FC236}">
                <a16:creationId xmlns:a16="http://schemas.microsoft.com/office/drawing/2014/main" xmlns="" id="{91F81C6A-836C-47DF-BA45-2EC3DB0199A6}"/>
              </a:ext>
            </a:extLst>
          </p:cNvPr>
          <p:cNvSpPr txBox="1"/>
          <p:nvPr/>
        </p:nvSpPr>
        <p:spPr>
          <a:xfrm>
            <a:off x="99445" y="6378500"/>
            <a:ext cx="807233" cy="369332"/>
          </a:xfrm>
          <a:prstGeom prst="rect">
            <a:avLst/>
          </a:prstGeom>
          <a:noFill/>
        </p:spPr>
        <p:txBody>
          <a:bodyPr wrap="square" rtlCol="0">
            <a:spAutoFit/>
          </a:bodyPr>
          <a:lstStyle/>
          <a:p>
            <a:r>
              <a:rPr lang="fr-FR" b="1" dirty="0"/>
              <a:t>Délais</a:t>
            </a:r>
          </a:p>
        </p:txBody>
      </p:sp>
      <p:sp>
        <p:nvSpPr>
          <p:cNvPr id="36" name="Ellipse 35">
            <a:extLst>
              <a:ext uri="{FF2B5EF4-FFF2-40B4-BE49-F238E27FC236}">
                <a16:creationId xmlns:a16="http://schemas.microsoft.com/office/drawing/2014/main" xmlns="" id="{70EEE804-BEB8-41B0-9071-44B7C81B61DD}"/>
              </a:ext>
            </a:extLst>
          </p:cNvPr>
          <p:cNvSpPr/>
          <p:nvPr/>
        </p:nvSpPr>
        <p:spPr>
          <a:xfrm>
            <a:off x="2526389" y="4949107"/>
            <a:ext cx="969016" cy="875245"/>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dirty="0"/>
              <a:t>Nouvel OC</a:t>
            </a:r>
          </a:p>
        </p:txBody>
      </p:sp>
      <p:cxnSp>
        <p:nvCxnSpPr>
          <p:cNvPr id="40" name="Connecteur droit avec flèche 39">
            <a:extLst>
              <a:ext uri="{FF2B5EF4-FFF2-40B4-BE49-F238E27FC236}">
                <a16:creationId xmlns:a16="http://schemas.microsoft.com/office/drawing/2014/main" xmlns="" id="{3A7CB1A2-0BA4-442E-A465-127E9D68E204}"/>
              </a:ext>
            </a:extLst>
          </p:cNvPr>
          <p:cNvCxnSpPr>
            <a:cxnSpLocks/>
          </p:cNvCxnSpPr>
          <p:nvPr/>
        </p:nvCxnSpPr>
        <p:spPr>
          <a:xfrm>
            <a:off x="2728243" y="4121952"/>
            <a:ext cx="178590" cy="688620"/>
          </a:xfrm>
          <a:prstGeom prst="straightConnector1">
            <a:avLst/>
          </a:prstGeom>
          <a:ln w="28575">
            <a:solidFill>
              <a:srgbClr val="E6007D"/>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3" name="ZoneTexte 42">
            <a:extLst>
              <a:ext uri="{FF2B5EF4-FFF2-40B4-BE49-F238E27FC236}">
                <a16:creationId xmlns:a16="http://schemas.microsoft.com/office/drawing/2014/main" xmlns="" id="{12B24DBF-FEF6-4A95-B1E7-80F329F99D18}"/>
              </a:ext>
            </a:extLst>
          </p:cNvPr>
          <p:cNvSpPr txBox="1"/>
          <p:nvPr/>
        </p:nvSpPr>
        <p:spPr>
          <a:xfrm>
            <a:off x="1593910" y="4574181"/>
            <a:ext cx="1067260" cy="415498"/>
          </a:xfrm>
          <a:prstGeom prst="rect">
            <a:avLst/>
          </a:prstGeom>
          <a:noFill/>
        </p:spPr>
        <p:txBody>
          <a:bodyPr wrap="square" rtlCol="0">
            <a:spAutoFit/>
          </a:bodyPr>
          <a:lstStyle/>
          <a:p>
            <a:r>
              <a:rPr lang="fr-FR" sz="1050" dirty="0"/>
              <a:t>Transmission de l’attestation</a:t>
            </a:r>
          </a:p>
        </p:txBody>
      </p:sp>
      <p:cxnSp>
        <p:nvCxnSpPr>
          <p:cNvPr id="45" name="Connecteur droit avec flèche 44">
            <a:extLst>
              <a:ext uri="{FF2B5EF4-FFF2-40B4-BE49-F238E27FC236}">
                <a16:creationId xmlns:a16="http://schemas.microsoft.com/office/drawing/2014/main" xmlns="" id="{97343216-B78B-4468-A2FC-109F903CCF18}"/>
              </a:ext>
            </a:extLst>
          </p:cNvPr>
          <p:cNvCxnSpPr>
            <a:cxnSpLocks/>
          </p:cNvCxnSpPr>
          <p:nvPr/>
        </p:nvCxnSpPr>
        <p:spPr>
          <a:xfrm flipV="1">
            <a:off x="3206309" y="3693979"/>
            <a:ext cx="455941" cy="1182421"/>
          </a:xfrm>
          <a:prstGeom prst="straightConnector1">
            <a:avLst/>
          </a:prstGeom>
          <a:ln w="28575">
            <a:solidFill>
              <a:schemeClr val="accent4">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50" name="Image 49">
            <a:extLst>
              <a:ext uri="{FF2B5EF4-FFF2-40B4-BE49-F238E27FC236}">
                <a16:creationId xmlns:a16="http://schemas.microsoft.com/office/drawing/2014/main" xmlns="" id="{73F5CC18-3F7C-4AFF-B741-D353C8172EED}"/>
              </a:ext>
            </a:extLst>
          </p:cNvPr>
          <p:cNvPicPr>
            <a:picLocks noChangeAspect="1"/>
          </p:cNvPicPr>
          <p:nvPr/>
        </p:nvPicPr>
        <p:blipFill>
          <a:blip r:embed="rId6" cstate="print"/>
          <a:stretch>
            <a:fillRect/>
          </a:stretch>
        </p:blipFill>
        <p:spPr>
          <a:xfrm>
            <a:off x="4215736" y="3900190"/>
            <a:ext cx="552551" cy="803025"/>
          </a:xfrm>
          <a:prstGeom prst="rect">
            <a:avLst/>
          </a:prstGeom>
        </p:spPr>
      </p:pic>
      <p:sp>
        <p:nvSpPr>
          <p:cNvPr id="51" name="Ellipse 50">
            <a:extLst>
              <a:ext uri="{FF2B5EF4-FFF2-40B4-BE49-F238E27FC236}">
                <a16:creationId xmlns:a16="http://schemas.microsoft.com/office/drawing/2014/main" xmlns="" id="{D5A33FF8-3029-4575-B3A9-6985F6898ED8}"/>
              </a:ext>
            </a:extLst>
          </p:cNvPr>
          <p:cNvSpPr/>
          <p:nvPr/>
        </p:nvSpPr>
        <p:spPr>
          <a:xfrm>
            <a:off x="4255514" y="4947590"/>
            <a:ext cx="969016" cy="875245"/>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dirty="0"/>
              <a:t>Nouvel OC</a:t>
            </a:r>
          </a:p>
        </p:txBody>
      </p:sp>
      <p:cxnSp>
        <p:nvCxnSpPr>
          <p:cNvPr id="52" name="Connecteur droit avec flèche 51">
            <a:extLst>
              <a:ext uri="{FF2B5EF4-FFF2-40B4-BE49-F238E27FC236}">
                <a16:creationId xmlns:a16="http://schemas.microsoft.com/office/drawing/2014/main" xmlns="" id="{3A5ED6AD-D2EE-4FBA-8456-0CCCF037B598}"/>
              </a:ext>
            </a:extLst>
          </p:cNvPr>
          <p:cNvCxnSpPr>
            <a:cxnSpLocks/>
          </p:cNvCxnSpPr>
          <p:nvPr/>
        </p:nvCxnSpPr>
        <p:spPr>
          <a:xfrm flipV="1">
            <a:off x="5113437" y="1777575"/>
            <a:ext cx="936381" cy="3273884"/>
          </a:xfrm>
          <a:prstGeom prst="straightConnector1">
            <a:avLst/>
          </a:prstGeom>
          <a:ln w="9525">
            <a:solidFill>
              <a:schemeClr val="bg2">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49" name="Picture 2">
            <a:extLst>
              <a:ext uri="{FF2B5EF4-FFF2-40B4-BE49-F238E27FC236}">
                <a16:creationId xmlns:a16="http://schemas.microsoft.com/office/drawing/2014/main" xmlns="" id="{F036A35E-6725-4D91-8244-B59F9E190BFD}"/>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690428" y="4035563"/>
            <a:ext cx="344337" cy="4232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4" name="Ellipse 53">
            <a:extLst>
              <a:ext uri="{FF2B5EF4-FFF2-40B4-BE49-F238E27FC236}">
                <a16:creationId xmlns:a16="http://schemas.microsoft.com/office/drawing/2014/main" xmlns="" id="{1FC1757B-611E-494A-833B-5C427F3AFDD6}"/>
              </a:ext>
            </a:extLst>
          </p:cNvPr>
          <p:cNvSpPr/>
          <p:nvPr/>
        </p:nvSpPr>
        <p:spPr>
          <a:xfrm>
            <a:off x="5737818" y="1020444"/>
            <a:ext cx="826340" cy="757130"/>
          </a:xfrm>
          <a:prstGeom prst="ellipse">
            <a:avLst/>
          </a:prstGeom>
          <a:solidFill>
            <a:srgbClr val="E6007D"/>
          </a:solidFill>
          <a:ln>
            <a:solidFill>
              <a:srgbClr val="E6007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dirty="0"/>
              <a:t>OC actuel</a:t>
            </a:r>
          </a:p>
        </p:txBody>
      </p:sp>
      <p:pic>
        <p:nvPicPr>
          <p:cNvPr id="56" name="Image 55">
            <a:extLst>
              <a:ext uri="{FF2B5EF4-FFF2-40B4-BE49-F238E27FC236}">
                <a16:creationId xmlns:a16="http://schemas.microsoft.com/office/drawing/2014/main" xmlns="" id="{FFBC8721-519A-4FFA-857E-BB017B929ECD}"/>
              </a:ext>
            </a:extLst>
          </p:cNvPr>
          <p:cNvPicPr>
            <a:picLocks noChangeAspect="1"/>
          </p:cNvPicPr>
          <p:nvPr/>
        </p:nvPicPr>
        <p:blipFill>
          <a:blip r:embed="rId5" cstate="print"/>
          <a:stretch>
            <a:fillRect/>
          </a:stretch>
        </p:blipFill>
        <p:spPr>
          <a:xfrm>
            <a:off x="5113437" y="2432145"/>
            <a:ext cx="1079863" cy="751433"/>
          </a:xfrm>
          <a:prstGeom prst="rect">
            <a:avLst/>
          </a:prstGeom>
        </p:spPr>
      </p:pic>
      <p:cxnSp>
        <p:nvCxnSpPr>
          <p:cNvPr id="60" name="Connecteur droit avec flèche 59">
            <a:extLst>
              <a:ext uri="{FF2B5EF4-FFF2-40B4-BE49-F238E27FC236}">
                <a16:creationId xmlns:a16="http://schemas.microsoft.com/office/drawing/2014/main" xmlns="" id="{3897B1D0-E99C-4A74-A90A-BCD4CF923591}"/>
              </a:ext>
            </a:extLst>
          </p:cNvPr>
          <p:cNvCxnSpPr>
            <a:cxnSpLocks/>
            <a:endCxn id="37" idx="0"/>
          </p:cNvCxnSpPr>
          <p:nvPr/>
        </p:nvCxnSpPr>
        <p:spPr>
          <a:xfrm>
            <a:off x="6308436" y="1777574"/>
            <a:ext cx="1024686" cy="3149060"/>
          </a:xfrm>
          <a:prstGeom prst="straightConnector1">
            <a:avLst/>
          </a:prstGeom>
          <a:ln w="9525">
            <a:solidFill>
              <a:schemeClr val="bg2">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5" name="ZoneTexte 64">
            <a:extLst>
              <a:ext uri="{FF2B5EF4-FFF2-40B4-BE49-F238E27FC236}">
                <a16:creationId xmlns:a16="http://schemas.microsoft.com/office/drawing/2014/main" xmlns="" id="{66C15866-75EB-435B-9BF6-701D1F3E5913}"/>
              </a:ext>
            </a:extLst>
          </p:cNvPr>
          <p:cNvSpPr txBox="1"/>
          <p:nvPr/>
        </p:nvSpPr>
        <p:spPr>
          <a:xfrm>
            <a:off x="8064629" y="4571062"/>
            <a:ext cx="1174227" cy="1061829"/>
          </a:xfrm>
          <a:prstGeom prst="rect">
            <a:avLst/>
          </a:prstGeom>
          <a:noFill/>
        </p:spPr>
        <p:txBody>
          <a:bodyPr wrap="square" rtlCol="0">
            <a:spAutoFit/>
          </a:bodyPr>
          <a:lstStyle/>
          <a:p>
            <a:r>
              <a:rPr lang="fr-FR" sz="1050" dirty="0"/>
              <a:t>Ouverture Complémentaire santé solidaire &amp; </a:t>
            </a:r>
          </a:p>
          <a:p>
            <a:r>
              <a:rPr lang="fr-FR" sz="1050" dirty="0"/>
              <a:t>envoi d’une nouvelle attestation</a:t>
            </a:r>
          </a:p>
        </p:txBody>
      </p:sp>
      <p:cxnSp>
        <p:nvCxnSpPr>
          <p:cNvPr id="69" name="Connecteur droit avec flèche 68">
            <a:extLst>
              <a:ext uri="{FF2B5EF4-FFF2-40B4-BE49-F238E27FC236}">
                <a16:creationId xmlns:a16="http://schemas.microsoft.com/office/drawing/2014/main" xmlns="" id="{E81847C6-1872-479C-8FFB-8A735B1A7FCB}"/>
              </a:ext>
            </a:extLst>
          </p:cNvPr>
          <p:cNvCxnSpPr>
            <a:cxnSpLocks/>
            <a:stCxn id="51" idx="7"/>
          </p:cNvCxnSpPr>
          <p:nvPr/>
        </p:nvCxnSpPr>
        <p:spPr>
          <a:xfrm flipV="1">
            <a:off x="5082621" y="3611404"/>
            <a:ext cx="2968706" cy="1464363"/>
          </a:xfrm>
          <a:prstGeom prst="straightConnector1">
            <a:avLst/>
          </a:prstGeom>
          <a:ln w="28575">
            <a:solidFill>
              <a:schemeClr val="accent4">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3" name="ZoneTexte 62">
            <a:extLst>
              <a:ext uri="{FF2B5EF4-FFF2-40B4-BE49-F238E27FC236}">
                <a16:creationId xmlns:a16="http://schemas.microsoft.com/office/drawing/2014/main" xmlns="" id="{170E1045-24B2-42FA-9F75-AF375A941E53}"/>
              </a:ext>
            </a:extLst>
          </p:cNvPr>
          <p:cNvSpPr txBox="1"/>
          <p:nvPr/>
        </p:nvSpPr>
        <p:spPr>
          <a:xfrm rot="4313315">
            <a:off x="6213882" y="2935078"/>
            <a:ext cx="1257334" cy="246221"/>
          </a:xfrm>
          <a:prstGeom prst="rect">
            <a:avLst/>
          </a:prstGeom>
          <a:noFill/>
        </p:spPr>
        <p:txBody>
          <a:bodyPr wrap="square" rtlCol="0">
            <a:spAutoFit/>
          </a:bodyPr>
          <a:lstStyle/>
          <a:p>
            <a:r>
              <a:rPr lang="fr-FR" sz="1000" dirty="0"/>
              <a:t>Flux fermeture ACS</a:t>
            </a:r>
          </a:p>
        </p:txBody>
      </p:sp>
      <p:sp>
        <p:nvSpPr>
          <p:cNvPr id="55" name="ZoneTexte 54">
            <a:extLst>
              <a:ext uri="{FF2B5EF4-FFF2-40B4-BE49-F238E27FC236}">
                <a16:creationId xmlns:a16="http://schemas.microsoft.com/office/drawing/2014/main" xmlns="" id="{3E442632-BE40-48EF-B608-4ADC2840A3E3}"/>
              </a:ext>
            </a:extLst>
          </p:cNvPr>
          <p:cNvSpPr txBox="1"/>
          <p:nvPr/>
        </p:nvSpPr>
        <p:spPr>
          <a:xfrm>
            <a:off x="5453546" y="3219113"/>
            <a:ext cx="1059153" cy="1169551"/>
          </a:xfrm>
          <a:prstGeom prst="rect">
            <a:avLst/>
          </a:prstGeom>
          <a:noFill/>
        </p:spPr>
        <p:txBody>
          <a:bodyPr wrap="square" rtlCol="0">
            <a:spAutoFit/>
          </a:bodyPr>
          <a:lstStyle/>
          <a:p>
            <a:pPr algn="ctr"/>
            <a:r>
              <a:rPr lang="fr-FR" sz="1000" dirty="0"/>
              <a:t>Envoi attestation pour fermeture synchrone avec l’ouverture de la Complémentaire santé solidaire</a:t>
            </a:r>
          </a:p>
        </p:txBody>
      </p:sp>
      <p:sp>
        <p:nvSpPr>
          <p:cNvPr id="42" name="ZoneTexte 41">
            <a:extLst>
              <a:ext uri="{FF2B5EF4-FFF2-40B4-BE49-F238E27FC236}">
                <a16:creationId xmlns:a16="http://schemas.microsoft.com/office/drawing/2014/main" xmlns="" id="{8EDCE317-C9A1-4A34-957A-860678B2116B}"/>
              </a:ext>
            </a:extLst>
          </p:cNvPr>
          <p:cNvSpPr txBox="1"/>
          <p:nvPr/>
        </p:nvSpPr>
        <p:spPr>
          <a:xfrm rot="19997409">
            <a:off x="5262251" y="4202130"/>
            <a:ext cx="3139900" cy="415498"/>
          </a:xfrm>
          <a:prstGeom prst="rect">
            <a:avLst/>
          </a:prstGeom>
          <a:noFill/>
        </p:spPr>
        <p:txBody>
          <a:bodyPr wrap="square" rtlCol="0">
            <a:spAutoFit/>
          </a:bodyPr>
          <a:lstStyle/>
          <a:p>
            <a:r>
              <a:rPr lang="fr-FR" sz="1050" dirty="0"/>
              <a:t>Information sur l’ouverture Complémentaire santé solidaire</a:t>
            </a:r>
          </a:p>
        </p:txBody>
      </p:sp>
      <p:pic>
        <p:nvPicPr>
          <p:cNvPr id="53" name="Image 52">
            <a:extLst>
              <a:ext uri="{FF2B5EF4-FFF2-40B4-BE49-F238E27FC236}">
                <a16:creationId xmlns:a16="http://schemas.microsoft.com/office/drawing/2014/main" xmlns="" id="{EDAEDA3E-7E73-4433-A363-732979569725}"/>
              </a:ext>
            </a:extLst>
          </p:cNvPr>
          <p:cNvPicPr>
            <a:picLocks noChangeAspect="1"/>
          </p:cNvPicPr>
          <p:nvPr/>
        </p:nvPicPr>
        <p:blipFill>
          <a:blip r:embed="rId8" cstate="print"/>
          <a:stretch>
            <a:fillRect/>
          </a:stretch>
        </p:blipFill>
        <p:spPr>
          <a:xfrm>
            <a:off x="679465" y="3073616"/>
            <a:ext cx="1050286" cy="1260377"/>
          </a:xfrm>
          <a:prstGeom prst="rect">
            <a:avLst/>
          </a:prstGeom>
        </p:spPr>
      </p:pic>
      <p:pic>
        <p:nvPicPr>
          <p:cNvPr id="57" name="Image 56">
            <a:extLst>
              <a:ext uri="{FF2B5EF4-FFF2-40B4-BE49-F238E27FC236}">
                <a16:creationId xmlns:a16="http://schemas.microsoft.com/office/drawing/2014/main" xmlns="" id="{AD032CE1-3029-4064-97BB-6FFE916809AE}"/>
              </a:ext>
            </a:extLst>
          </p:cNvPr>
          <p:cNvPicPr>
            <a:picLocks noChangeAspect="1"/>
          </p:cNvPicPr>
          <p:nvPr/>
        </p:nvPicPr>
        <p:blipFill>
          <a:blip r:embed="rId9" cstate="print"/>
          <a:stretch>
            <a:fillRect/>
          </a:stretch>
        </p:blipFill>
        <p:spPr>
          <a:xfrm>
            <a:off x="2368159" y="3176804"/>
            <a:ext cx="1029216" cy="1133912"/>
          </a:xfrm>
          <a:prstGeom prst="rect">
            <a:avLst/>
          </a:prstGeom>
        </p:spPr>
      </p:pic>
      <p:pic>
        <p:nvPicPr>
          <p:cNvPr id="31" name="Image 30">
            <a:extLst>
              <a:ext uri="{FF2B5EF4-FFF2-40B4-BE49-F238E27FC236}">
                <a16:creationId xmlns:a16="http://schemas.microsoft.com/office/drawing/2014/main" xmlns="" id="{E5E339C6-091A-47CA-9688-FEC5ABC6A5CF}"/>
              </a:ext>
            </a:extLst>
          </p:cNvPr>
          <p:cNvPicPr>
            <a:picLocks noChangeAspect="1"/>
          </p:cNvPicPr>
          <p:nvPr/>
        </p:nvPicPr>
        <p:blipFill>
          <a:blip r:embed="rId6" cstate="print"/>
          <a:stretch>
            <a:fillRect/>
          </a:stretch>
        </p:blipFill>
        <p:spPr>
          <a:xfrm>
            <a:off x="3109699" y="3876324"/>
            <a:ext cx="552551" cy="803025"/>
          </a:xfrm>
          <a:prstGeom prst="rect">
            <a:avLst/>
          </a:prstGeom>
        </p:spPr>
      </p:pic>
      <p:pic>
        <p:nvPicPr>
          <p:cNvPr id="58" name="Image 57">
            <a:extLst>
              <a:ext uri="{FF2B5EF4-FFF2-40B4-BE49-F238E27FC236}">
                <a16:creationId xmlns:a16="http://schemas.microsoft.com/office/drawing/2014/main" xmlns="" id="{C85BAA76-8BC0-4085-8CD5-E46D3F764D32}"/>
              </a:ext>
            </a:extLst>
          </p:cNvPr>
          <p:cNvPicPr>
            <a:picLocks noChangeAspect="1"/>
          </p:cNvPicPr>
          <p:nvPr/>
        </p:nvPicPr>
        <p:blipFill>
          <a:blip r:embed="rId10" cstate="print"/>
          <a:stretch>
            <a:fillRect/>
          </a:stretch>
        </p:blipFill>
        <p:spPr>
          <a:xfrm>
            <a:off x="3541740" y="2720898"/>
            <a:ext cx="941048" cy="994341"/>
          </a:xfrm>
          <a:prstGeom prst="rect">
            <a:avLst/>
          </a:prstGeom>
        </p:spPr>
      </p:pic>
      <p:pic>
        <p:nvPicPr>
          <p:cNvPr id="59" name="Image 58">
            <a:extLst>
              <a:ext uri="{FF2B5EF4-FFF2-40B4-BE49-F238E27FC236}">
                <a16:creationId xmlns:a16="http://schemas.microsoft.com/office/drawing/2014/main" xmlns="" id="{1B7E0CE7-6C76-4B4D-85F1-3E8420C47851}"/>
              </a:ext>
            </a:extLst>
          </p:cNvPr>
          <p:cNvPicPr>
            <a:picLocks noChangeAspect="1"/>
          </p:cNvPicPr>
          <p:nvPr/>
        </p:nvPicPr>
        <p:blipFill>
          <a:blip r:embed="rId10" cstate="print"/>
          <a:stretch>
            <a:fillRect/>
          </a:stretch>
        </p:blipFill>
        <p:spPr>
          <a:xfrm>
            <a:off x="8096525" y="3055145"/>
            <a:ext cx="941048" cy="994341"/>
          </a:xfrm>
          <a:prstGeom prst="rect">
            <a:avLst/>
          </a:prstGeom>
        </p:spPr>
      </p:pic>
      <p:sp>
        <p:nvSpPr>
          <p:cNvPr id="62" name="ZoneTexte 61">
            <a:extLst>
              <a:ext uri="{FF2B5EF4-FFF2-40B4-BE49-F238E27FC236}">
                <a16:creationId xmlns:a16="http://schemas.microsoft.com/office/drawing/2014/main" xmlns="" id="{59F1D105-A4B8-433F-B09A-2B788F675BD4}"/>
              </a:ext>
            </a:extLst>
          </p:cNvPr>
          <p:cNvSpPr txBox="1"/>
          <p:nvPr/>
        </p:nvSpPr>
        <p:spPr>
          <a:xfrm>
            <a:off x="5298821" y="6067461"/>
            <a:ext cx="1565524" cy="707886"/>
          </a:xfrm>
          <a:prstGeom prst="rect">
            <a:avLst/>
          </a:prstGeom>
          <a:noFill/>
        </p:spPr>
        <p:txBody>
          <a:bodyPr wrap="square" rtlCol="0">
            <a:spAutoFit/>
          </a:bodyPr>
          <a:lstStyle/>
          <a:p>
            <a:r>
              <a:rPr lang="fr-FR" sz="1000" dirty="0"/>
              <a:t>Résiliation au plus tard le 1</a:t>
            </a:r>
            <a:r>
              <a:rPr lang="fr-FR" sz="1000" baseline="30000" dirty="0"/>
              <a:t>er</a:t>
            </a:r>
            <a:r>
              <a:rPr lang="fr-FR" sz="1000" dirty="0"/>
              <a:t> jour du 2</a:t>
            </a:r>
            <a:r>
              <a:rPr lang="fr-FR" sz="1000" baseline="30000" dirty="0"/>
              <a:t>ème</a:t>
            </a:r>
            <a:r>
              <a:rPr lang="fr-FR" sz="1000" dirty="0"/>
              <a:t> mois suivant la demande de résiliation</a:t>
            </a:r>
          </a:p>
        </p:txBody>
      </p:sp>
      <p:sp>
        <p:nvSpPr>
          <p:cNvPr id="64" name="ZoneTexte 63">
            <a:extLst>
              <a:ext uri="{FF2B5EF4-FFF2-40B4-BE49-F238E27FC236}">
                <a16:creationId xmlns:a16="http://schemas.microsoft.com/office/drawing/2014/main" xmlns="" id="{00361D16-8726-49DA-B9D6-AD1FDA5C6429}"/>
              </a:ext>
            </a:extLst>
          </p:cNvPr>
          <p:cNvSpPr txBox="1"/>
          <p:nvPr/>
        </p:nvSpPr>
        <p:spPr>
          <a:xfrm>
            <a:off x="6739067" y="6058283"/>
            <a:ext cx="1174227" cy="707886"/>
          </a:xfrm>
          <a:prstGeom prst="rect">
            <a:avLst/>
          </a:prstGeom>
          <a:noFill/>
        </p:spPr>
        <p:txBody>
          <a:bodyPr wrap="square" rtlCol="0">
            <a:spAutoFit/>
          </a:bodyPr>
          <a:lstStyle/>
          <a:p>
            <a:r>
              <a:rPr lang="fr-FR" sz="1000" dirty="0"/>
              <a:t>Ouverture Complémentaire santé solidaire au 1</a:t>
            </a:r>
            <a:r>
              <a:rPr lang="fr-FR" sz="1000" baseline="30000" dirty="0"/>
              <a:t>er</a:t>
            </a:r>
            <a:r>
              <a:rPr lang="fr-FR" sz="1000" dirty="0"/>
              <a:t> jour du mois</a:t>
            </a:r>
          </a:p>
        </p:txBody>
      </p:sp>
      <p:sp>
        <p:nvSpPr>
          <p:cNvPr id="66" name="ZoneTexte 65">
            <a:extLst>
              <a:ext uri="{FF2B5EF4-FFF2-40B4-BE49-F238E27FC236}">
                <a16:creationId xmlns:a16="http://schemas.microsoft.com/office/drawing/2014/main" xmlns="" id="{46E4F42D-E875-4F49-825D-AF5AD6B493F1}"/>
              </a:ext>
            </a:extLst>
          </p:cNvPr>
          <p:cNvSpPr txBox="1"/>
          <p:nvPr/>
        </p:nvSpPr>
        <p:spPr>
          <a:xfrm>
            <a:off x="7737413" y="6077154"/>
            <a:ext cx="1393861" cy="707886"/>
          </a:xfrm>
          <a:prstGeom prst="rect">
            <a:avLst/>
          </a:prstGeom>
          <a:noFill/>
        </p:spPr>
        <p:txBody>
          <a:bodyPr wrap="square" rtlCol="0">
            <a:spAutoFit/>
          </a:bodyPr>
          <a:lstStyle/>
          <a:p>
            <a:r>
              <a:rPr lang="fr-FR" sz="1000" dirty="0"/>
              <a:t>Résiliation ACS et ouverture Complémentaire santé solidaire synchrones</a:t>
            </a:r>
          </a:p>
        </p:txBody>
      </p:sp>
      <p:sp>
        <p:nvSpPr>
          <p:cNvPr id="61" name="ZoneTexte 60">
            <a:extLst>
              <a:ext uri="{FF2B5EF4-FFF2-40B4-BE49-F238E27FC236}">
                <a16:creationId xmlns:a16="http://schemas.microsoft.com/office/drawing/2014/main" xmlns="" id="{2677E26D-42E4-4357-A87C-EFADEF75D4F6}"/>
              </a:ext>
            </a:extLst>
          </p:cNvPr>
          <p:cNvSpPr txBox="1"/>
          <p:nvPr/>
        </p:nvSpPr>
        <p:spPr>
          <a:xfrm>
            <a:off x="6864345" y="792775"/>
            <a:ext cx="2249605" cy="707886"/>
          </a:xfrm>
          <a:prstGeom prst="rect">
            <a:avLst/>
          </a:prstGeom>
          <a:solidFill>
            <a:schemeClr val="accent4">
              <a:lumMod val="40000"/>
              <a:lumOff val="60000"/>
            </a:schemeClr>
          </a:solidFill>
        </p:spPr>
        <p:txBody>
          <a:bodyPr wrap="square" rtlCol="0">
            <a:spAutoFit/>
          </a:bodyPr>
          <a:lstStyle/>
          <a:p>
            <a:r>
              <a:rPr lang="fr-FR" sz="1000" dirty="0"/>
              <a:t>Ce schéma traduit les dispositions des textes applicables à la Complémentaire santé solidaire. Il ne présume pas des modalités pratiques de mise en œuvre.</a:t>
            </a:r>
          </a:p>
        </p:txBody>
      </p:sp>
    </p:spTree>
    <p:extLst>
      <p:ext uri="{BB962C8B-B14F-4D97-AF65-F5344CB8AC3E}">
        <p14:creationId xmlns:p14="http://schemas.microsoft.com/office/powerpoint/2010/main" xmlns="" val="20513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7"/>
                                        </p:tgtEl>
                                        <p:attrNameLst>
                                          <p:attrName>style.visibility</p:attrName>
                                        </p:attrNameLst>
                                      </p:cBhvr>
                                      <p:to>
                                        <p:strVal val="visible"/>
                                      </p:to>
                                    </p:set>
                                  </p:childTnLst>
                                </p:cTn>
                              </p:par>
                              <p:par>
                                <p:cTn id="18" presetID="22" presetClass="entr" presetSubtype="1"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up)">
                                      <p:cBhvr>
                                        <p:cTn id="27" dur="500"/>
                                        <p:tgtEl>
                                          <p:spTgt spid="40"/>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wipe(down)">
                                      <p:cBhvr>
                                        <p:cTn id="36" dur="500"/>
                                        <p:tgtEl>
                                          <p:spTgt spid="45"/>
                                        </p:tgtEl>
                                      </p:cBhvr>
                                    </p:animEffec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22" presetClass="entr" presetSubtype="1"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up)">
                                      <p:cBhvr>
                                        <p:cTn id="49" dur="500"/>
                                        <p:tgtEl>
                                          <p:spTgt spid="16"/>
                                        </p:tgtEl>
                                      </p:cBhvr>
                                    </p:animEffect>
                                  </p:childTnLst>
                                </p:cTn>
                              </p:par>
                              <p:par>
                                <p:cTn id="50" presetID="1" presetClass="entr" presetSubtype="0" fill="hold" grpId="0" nodeType="withEffect">
                                  <p:stCondLst>
                                    <p:cond delay="0"/>
                                  </p:stCondLst>
                                  <p:childTnLst>
                                    <p:set>
                                      <p:cBhvr>
                                        <p:cTn id="51" dur="1" fill="hold">
                                          <p:stCondLst>
                                            <p:cond delay="0"/>
                                          </p:stCondLst>
                                        </p:cTn>
                                        <p:tgtEl>
                                          <p:spTgt spid="51"/>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4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wipe(down)">
                                      <p:cBhvr>
                                        <p:cTn id="58" dur="500"/>
                                        <p:tgtEl>
                                          <p:spTgt spid="69"/>
                                        </p:tgtEl>
                                      </p:cBhvr>
                                    </p:animEffect>
                                  </p:childTnLst>
                                </p:cTn>
                              </p:par>
                              <p:par>
                                <p:cTn id="59" presetID="1"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left)">
                                      <p:cBhvr>
                                        <p:cTn id="67" dur="500"/>
                                        <p:tgtEl>
                                          <p:spTgt spid="35"/>
                                        </p:tgtEl>
                                      </p:cBhvr>
                                    </p:animEffect>
                                  </p:childTnLst>
                                </p:cTn>
                              </p:par>
                              <p:par>
                                <p:cTn id="68" presetID="1"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3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down)">
                                      <p:cBhvr>
                                        <p:cTn id="76" dur="500"/>
                                        <p:tgtEl>
                                          <p:spTgt spid="52"/>
                                        </p:tgtEl>
                                      </p:cBhvr>
                                    </p:animEffect>
                                  </p:childTnLst>
                                </p:cTn>
                              </p:par>
                              <p:par>
                                <p:cTn id="77" presetID="1" presetClass="entr" presetSubtype="0" fill="hold" nodeType="withEffect">
                                  <p:stCondLst>
                                    <p:cond delay="0"/>
                                  </p:stCondLst>
                                  <p:childTnLst>
                                    <p:set>
                                      <p:cBhvr>
                                        <p:cTn id="78" dur="1" fill="hold">
                                          <p:stCondLst>
                                            <p:cond delay="0"/>
                                          </p:stCondLst>
                                        </p:cTn>
                                        <p:tgtEl>
                                          <p:spTgt spid="5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wipe(up)">
                                      <p:cBhvr>
                                        <p:cTn id="87" dur="500"/>
                                        <p:tgtEl>
                                          <p:spTgt spid="60"/>
                                        </p:tgtEl>
                                      </p:cBhvr>
                                    </p:animEffect>
                                  </p:childTnLst>
                                </p:cTn>
                              </p:par>
                              <p:par>
                                <p:cTn id="88" presetID="1" presetClass="entr" presetSubtype="0" fill="hold" grpId="0" nodeType="withEffect">
                                  <p:stCondLst>
                                    <p:cond delay="0"/>
                                  </p:stCondLst>
                                  <p:childTnLst>
                                    <p:set>
                                      <p:cBhvr>
                                        <p:cTn id="89" dur="1" fill="hold">
                                          <p:stCondLst>
                                            <p:cond delay="0"/>
                                          </p:stCondLst>
                                        </p:cTn>
                                        <p:tgtEl>
                                          <p:spTgt spid="63"/>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nodeType="click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par>
                                <p:cTn id="95" presetID="1" presetClass="entr" presetSubtype="0" fill="hold" grpId="0" nodeType="withEffect">
                                  <p:stCondLst>
                                    <p:cond delay="0"/>
                                  </p:stCondLst>
                                  <p:childTnLst>
                                    <p:set>
                                      <p:cBhvr>
                                        <p:cTn id="96" dur="1" fill="hold">
                                          <p:stCondLst>
                                            <p:cond delay="0"/>
                                          </p:stCondLst>
                                        </p:cTn>
                                        <p:tgtEl>
                                          <p:spTgt spid="2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wipe(down)">
                                      <p:cBhvr>
                                        <p:cTn id="101" dur="500"/>
                                        <p:tgtEl>
                                          <p:spTgt spid="39"/>
                                        </p:tgtEl>
                                      </p:cBhvr>
                                    </p:animEffect>
                                  </p:childTnLst>
                                </p:cTn>
                              </p:par>
                              <p:par>
                                <p:cTn id="102" presetID="1" presetClass="entr" presetSubtype="0" fill="hold" grpId="0" nodeType="withEffect">
                                  <p:stCondLst>
                                    <p:cond delay="0"/>
                                  </p:stCondLst>
                                  <p:childTnLst>
                                    <p:set>
                                      <p:cBhvr>
                                        <p:cTn id="103" dur="1" fill="hold">
                                          <p:stCondLst>
                                            <p:cond delay="0"/>
                                          </p:stCondLst>
                                        </p:cTn>
                                        <p:tgtEl>
                                          <p:spTgt spid="65"/>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62"/>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64"/>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4" grpId="0"/>
      <p:bldP spid="22" grpId="0"/>
      <p:bldP spid="32" grpId="0"/>
      <p:bldP spid="38" grpId="0"/>
      <p:bldP spid="36" grpId="0" animBg="1"/>
      <p:bldP spid="43" grpId="0"/>
      <p:bldP spid="51" grpId="0" animBg="1"/>
      <p:bldP spid="54" grpId="0" animBg="1"/>
      <p:bldP spid="65" grpId="0"/>
      <p:bldP spid="63" grpId="0"/>
      <p:bldP spid="55" grpId="0"/>
      <p:bldP spid="42" grpId="0"/>
      <p:bldP spid="62" grpId="0"/>
      <p:bldP spid="64"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C1504D0-3345-4A7D-A15D-67DDFCB38AD7}"/>
              </a:ext>
            </a:extLst>
          </p:cNvPr>
          <p:cNvSpPr>
            <a:spLocks noGrp="1"/>
          </p:cNvSpPr>
          <p:nvPr>
            <p:ph type="title"/>
          </p:nvPr>
        </p:nvSpPr>
        <p:spPr>
          <a:xfrm>
            <a:off x="628650" y="110701"/>
            <a:ext cx="7886700" cy="1089529"/>
          </a:xfrm>
        </p:spPr>
        <p:txBody>
          <a:bodyPr/>
          <a:lstStyle/>
          <a:p>
            <a:r>
              <a:rPr lang="fr-FR" dirty="0"/>
              <a:t>Que se passe-t-il en cas de non paiement de la participation financière ?</a:t>
            </a:r>
          </a:p>
        </p:txBody>
      </p:sp>
      <p:sp>
        <p:nvSpPr>
          <p:cNvPr id="4" name="Espace réservé du numéro de diapositive 3">
            <a:extLst>
              <a:ext uri="{FF2B5EF4-FFF2-40B4-BE49-F238E27FC236}">
                <a16:creationId xmlns:a16="http://schemas.microsoft.com/office/drawing/2014/main" xmlns="" id="{ADA4FEE4-1D70-4036-B93C-97DBCA98D901}"/>
              </a:ext>
            </a:extLst>
          </p:cNvPr>
          <p:cNvSpPr>
            <a:spLocks noGrp="1"/>
          </p:cNvSpPr>
          <p:nvPr>
            <p:ph type="sldNum" sz="quarter" idx="12"/>
          </p:nvPr>
        </p:nvSpPr>
        <p:spPr>
          <a:xfrm>
            <a:off x="8844196" y="6550021"/>
            <a:ext cx="372360" cy="365125"/>
          </a:xfrm>
        </p:spPr>
        <p:txBody>
          <a:bodyPr/>
          <a:lstStyle/>
          <a:p>
            <a:fld id="{D0069F3E-E0E9-42B9-AF30-FECA7BEF6747}" type="slidenum">
              <a:rPr lang="fr-FR" smtClean="0"/>
              <a:pPr/>
              <a:t>18</a:t>
            </a:fld>
            <a:endParaRPr lang="fr-FR" dirty="0"/>
          </a:p>
        </p:txBody>
      </p:sp>
      <p:sp>
        <p:nvSpPr>
          <p:cNvPr id="3" name="ZoneTexte 2">
            <a:extLst>
              <a:ext uri="{FF2B5EF4-FFF2-40B4-BE49-F238E27FC236}">
                <a16:creationId xmlns:a16="http://schemas.microsoft.com/office/drawing/2014/main" xmlns="" id="{77BBA27B-B87B-48A5-9156-CD4C6B99430B}"/>
              </a:ext>
            </a:extLst>
          </p:cNvPr>
          <p:cNvSpPr txBox="1"/>
          <p:nvPr/>
        </p:nvSpPr>
        <p:spPr>
          <a:xfrm>
            <a:off x="1106562" y="1720147"/>
            <a:ext cx="1303424" cy="1200329"/>
          </a:xfrm>
          <a:prstGeom prst="rect">
            <a:avLst/>
          </a:prstGeom>
          <a:noFill/>
        </p:spPr>
        <p:txBody>
          <a:bodyPr wrap="square" rtlCol="0">
            <a:spAutoFit/>
          </a:bodyPr>
          <a:lstStyle/>
          <a:p>
            <a:r>
              <a:rPr lang="fr-FR" sz="1200" dirty="0"/>
              <a:t>Non paiement de tout ou partie du montant correspondant à 2 mensualités consécutives</a:t>
            </a:r>
          </a:p>
        </p:txBody>
      </p:sp>
      <p:cxnSp>
        <p:nvCxnSpPr>
          <p:cNvPr id="9" name="Connecteur droit avec flèche 8">
            <a:extLst>
              <a:ext uri="{FF2B5EF4-FFF2-40B4-BE49-F238E27FC236}">
                <a16:creationId xmlns:a16="http://schemas.microsoft.com/office/drawing/2014/main" xmlns="" id="{22B064A1-6E51-45D0-BF89-F0F00F23FC1C}"/>
              </a:ext>
            </a:extLst>
          </p:cNvPr>
          <p:cNvCxnSpPr>
            <a:cxnSpLocks/>
          </p:cNvCxnSpPr>
          <p:nvPr/>
        </p:nvCxnSpPr>
        <p:spPr>
          <a:xfrm flipH="1">
            <a:off x="1012121" y="2381355"/>
            <a:ext cx="6265" cy="11149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xmlns="" id="{4609B4E6-3861-43C9-846F-73089C784056}"/>
              </a:ext>
            </a:extLst>
          </p:cNvPr>
          <p:cNvSpPr txBox="1"/>
          <p:nvPr/>
        </p:nvSpPr>
        <p:spPr>
          <a:xfrm>
            <a:off x="69814" y="3600780"/>
            <a:ext cx="2185792" cy="1200329"/>
          </a:xfrm>
          <a:prstGeom prst="rect">
            <a:avLst/>
          </a:prstGeom>
          <a:noFill/>
        </p:spPr>
        <p:txBody>
          <a:bodyPr wrap="square" rtlCol="0">
            <a:spAutoFit/>
          </a:bodyPr>
          <a:lstStyle/>
          <a:p>
            <a:r>
              <a:rPr lang="fr-FR" sz="1200" dirty="0"/>
              <a:t>Information par le gestionnaire : suspension si pas de régularisation dans les 30 jours à compter de la date de la notification de cette information</a:t>
            </a:r>
          </a:p>
        </p:txBody>
      </p:sp>
      <p:sp>
        <p:nvSpPr>
          <p:cNvPr id="20" name="ZoneTexte 19">
            <a:extLst>
              <a:ext uri="{FF2B5EF4-FFF2-40B4-BE49-F238E27FC236}">
                <a16:creationId xmlns:a16="http://schemas.microsoft.com/office/drawing/2014/main" xmlns="" id="{8A2C7FE6-DC24-42D1-8B84-797A8CF97A11}"/>
              </a:ext>
            </a:extLst>
          </p:cNvPr>
          <p:cNvSpPr txBox="1"/>
          <p:nvPr/>
        </p:nvSpPr>
        <p:spPr>
          <a:xfrm>
            <a:off x="1012121" y="4963384"/>
            <a:ext cx="1087602" cy="577081"/>
          </a:xfrm>
          <a:prstGeom prst="rect">
            <a:avLst/>
          </a:prstGeom>
          <a:noFill/>
        </p:spPr>
        <p:txBody>
          <a:bodyPr wrap="square" rtlCol="0">
            <a:spAutoFit/>
          </a:bodyPr>
          <a:lstStyle/>
          <a:p>
            <a:r>
              <a:rPr lang="fr-FR" sz="1050" dirty="0"/>
              <a:t>Régularisation </a:t>
            </a:r>
          </a:p>
          <a:p>
            <a:r>
              <a:rPr lang="fr-FR" sz="1050" dirty="0"/>
              <a:t>dans les </a:t>
            </a:r>
          </a:p>
          <a:p>
            <a:r>
              <a:rPr lang="fr-FR" sz="1050" dirty="0"/>
              <a:t>30 jours</a:t>
            </a:r>
          </a:p>
        </p:txBody>
      </p:sp>
      <p:sp>
        <p:nvSpPr>
          <p:cNvPr id="26" name="ZoneTexte 25">
            <a:extLst>
              <a:ext uri="{FF2B5EF4-FFF2-40B4-BE49-F238E27FC236}">
                <a16:creationId xmlns:a16="http://schemas.microsoft.com/office/drawing/2014/main" xmlns="" id="{550C8430-2BA1-4C60-AA52-5270B9CB6DB7}"/>
              </a:ext>
            </a:extLst>
          </p:cNvPr>
          <p:cNvSpPr txBox="1"/>
          <p:nvPr/>
        </p:nvSpPr>
        <p:spPr>
          <a:xfrm>
            <a:off x="2293869" y="3923945"/>
            <a:ext cx="1603333" cy="615553"/>
          </a:xfrm>
          <a:prstGeom prst="rect">
            <a:avLst/>
          </a:prstGeom>
          <a:noFill/>
        </p:spPr>
        <p:txBody>
          <a:bodyPr wrap="square" rtlCol="0">
            <a:spAutoFit/>
          </a:bodyPr>
          <a:lstStyle/>
          <a:p>
            <a:r>
              <a:rPr lang="fr-FR" sz="1050" dirty="0"/>
              <a:t>Non régularisation dans les 30 jours</a:t>
            </a:r>
          </a:p>
          <a:p>
            <a:endParaRPr lang="fr-FR" sz="1200" dirty="0"/>
          </a:p>
        </p:txBody>
      </p:sp>
      <p:cxnSp>
        <p:nvCxnSpPr>
          <p:cNvPr id="40" name="Connecteur droit avec flèche 39">
            <a:extLst>
              <a:ext uri="{FF2B5EF4-FFF2-40B4-BE49-F238E27FC236}">
                <a16:creationId xmlns:a16="http://schemas.microsoft.com/office/drawing/2014/main" xmlns="" id="{86FD444F-DD2C-4B01-AD50-A395FF45D30E}"/>
              </a:ext>
            </a:extLst>
          </p:cNvPr>
          <p:cNvCxnSpPr>
            <a:cxnSpLocks/>
          </p:cNvCxnSpPr>
          <p:nvPr/>
        </p:nvCxnSpPr>
        <p:spPr>
          <a:xfrm>
            <a:off x="1012121" y="4801109"/>
            <a:ext cx="0" cy="99639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xmlns="" id="{E499025F-72AA-4527-9841-3CBB7E4D52B9}"/>
              </a:ext>
            </a:extLst>
          </p:cNvPr>
          <p:cNvSpPr txBox="1"/>
          <p:nvPr/>
        </p:nvSpPr>
        <p:spPr>
          <a:xfrm>
            <a:off x="3861017" y="3280791"/>
            <a:ext cx="2379946" cy="1569660"/>
          </a:xfrm>
          <a:prstGeom prst="rect">
            <a:avLst/>
          </a:prstGeom>
          <a:noFill/>
        </p:spPr>
        <p:txBody>
          <a:bodyPr wrap="square" rtlCol="0">
            <a:spAutoFit/>
          </a:bodyPr>
          <a:lstStyle/>
          <a:p>
            <a:pPr marL="171450" indent="-171450">
              <a:buFontTx/>
              <a:buChar char="-"/>
            </a:pPr>
            <a:r>
              <a:rPr lang="fr-FR" sz="1200" dirty="0"/>
              <a:t>Suspension du droit au 1</a:t>
            </a:r>
            <a:r>
              <a:rPr lang="fr-FR" sz="1200" baseline="30000" dirty="0"/>
              <a:t>er</a:t>
            </a:r>
            <a:r>
              <a:rPr lang="fr-FR" sz="1200" dirty="0"/>
              <a:t> jour du mois suivant l’expiration du délai de 30 jours</a:t>
            </a:r>
          </a:p>
          <a:p>
            <a:pPr marL="171450" indent="-171450">
              <a:buFontTx/>
              <a:buChar char="-"/>
            </a:pPr>
            <a:r>
              <a:rPr lang="fr-FR" sz="1200" dirty="0"/>
              <a:t>Information : fermeture des droits si pas de paiement dans les 30 jours à compter de la date de la notification de cette information</a:t>
            </a:r>
          </a:p>
        </p:txBody>
      </p:sp>
      <p:sp>
        <p:nvSpPr>
          <p:cNvPr id="49" name="ZoneTexte 48">
            <a:extLst>
              <a:ext uri="{FF2B5EF4-FFF2-40B4-BE49-F238E27FC236}">
                <a16:creationId xmlns:a16="http://schemas.microsoft.com/office/drawing/2014/main" xmlns="" id="{5FDC441A-93B3-4B97-A73F-EED7A19169E5}"/>
              </a:ext>
            </a:extLst>
          </p:cNvPr>
          <p:cNvSpPr txBox="1"/>
          <p:nvPr/>
        </p:nvSpPr>
        <p:spPr>
          <a:xfrm>
            <a:off x="770312" y="5821276"/>
            <a:ext cx="483618" cy="276999"/>
          </a:xfrm>
          <a:prstGeom prst="rect">
            <a:avLst/>
          </a:prstGeom>
          <a:noFill/>
        </p:spPr>
        <p:txBody>
          <a:bodyPr wrap="square" rtlCol="0">
            <a:spAutoFit/>
          </a:bodyPr>
          <a:lstStyle/>
          <a:p>
            <a:r>
              <a:rPr lang="fr-FR" sz="1200" b="1" dirty="0">
                <a:solidFill>
                  <a:srgbClr val="00B050"/>
                </a:solidFill>
              </a:rPr>
              <a:t>RAS</a:t>
            </a:r>
          </a:p>
        </p:txBody>
      </p:sp>
      <p:cxnSp>
        <p:nvCxnSpPr>
          <p:cNvPr id="53" name="Connecteur droit avec flèche 52">
            <a:extLst>
              <a:ext uri="{FF2B5EF4-FFF2-40B4-BE49-F238E27FC236}">
                <a16:creationId xmlns:a16="http://schemas.microsoft.com/office/drawing/2014/main" xmlns="" id="{4921B9AA-AB64-43E1-938D-B1EAF3080F99}"/>
              </a:ext>
            </a:extLst>
          </p:cNvPr>
          <p:cNvCxnSpPr>
            <a:cxnSpLocks/>
          </p:cNvCxnSpPr>
          <p:nvPr/>
        </p:nvCxnSpPr>
        <p:spPr>
          <a:xfrm>
            <a:off x="5220720" y="4886360"/>
            <a:ext cx="1020243" cy="83877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5" name="ZoneTexte 54">
            <a:extLst>
              <a:ext uri="{FF2B5EF4-FFF2-40B4-BE49-F238E27FC236}">
                <a16:creationId xmlns:a16="http://schemas.microsoft.com/office/drawing/2014/main" xmlns="" id="{711B5E06-CC9F-4372-8CF2-F7453ECA4890}"/>
              </a:ext>
            </a:extLst>
          </p:cNvPr>
          <p:cNvSpPr txBox="1"/>
          <p:nvPr/>
        </p:nvSpPr>
        <p:spPr>
          <a:xfrm>
            <a:off x="5645789" y="4893020"/>
            <a:ext cx="1603333" cy="677108"/>
          </a:xfrm>
          <a:prstGeom prst="rect">
            <a:avLst/>
          </a:prstGeom>
          <a:noFill/>
        </p:spPr>
        <p:txBody>
          <a:bodyPr wrap="square" rtlCol="0">
            <a:spAutoFit/>
          </a:bodyPr>
          <a:lstStyle/>
          <a:p>
            <a:r>
              <a:rPr lang="fr-FR" sz="1000" dirty="0"/>
              <a:t>Non régularisation </a:t>
            </a:r>
          </a:p>
          <a:p>
            <a:r>
              <a:rPr lang="fr-FR" sz="1000" dirty="0"/>
              <a:t>dans les 30 jours</a:t>
            </a:r>
          </a:p>
          <a:p>
            <a:endParaRPr lang="fr-FR" dirty="0"/>
          </a:p>
        </p:txBody>
      </p:sp>
      <p:sp>
        <p:nvSpPr>
          <p:cNvPr id="56" name="ZoneTexte 55">
            <a:extLst>
              <a:ext uri="{FF2B5EF4-FFF2-40B4-BE49-F238E27FC236}">
                <a16:creationId xmlns:a16="http://schemas.microsoft.com/office/drawing/2014/main" xmlns="" id="{9320027A-AF0F-4D29-B553-F9352739143F}"/>
              </a:ext>
            </a:extLst>
          </p:cNvPr>
          <p:cNvSpPr txBox="1"/>
          <p:nvPr/>
        </p:nvSpPr>
        <p:spPr>
          <a:xfrm>
            <a:off x="5392955" y="2688284"/>
            <a:ext cx="1114817" cy="430887"/>
          </a:xfrm>
          <a:prstGeom prst="rect">
            <a:avLst/>
          </a:prstGeom>
          <a:noFill/>
        </p:spPr>
        <p:txBody>
          <a:bodyPr wrap="square" rtlCol="0">
            <a:spAutoFit/>
          </a:bodyPr>
          <a:lstStyle/>
          <a:p>
            <a:r>
              <a:rPr lang="fr-FR" sz="1050" dirty="0"/>
              <a:t>Régularisation dans les 30 jours</a:t>
            </a:r>
          </a:p>
        </p:txBody>
      </p:sp>
      <p:sp>
        <p:nvSpPr>
          <p:cNvPr id="57" name="ZoneTexte 56">
            <a:extLst>
              <a:ext uri="{FF2B5EF4-FFF2-40B4-BE49-F238E27FC236}">
                <a16:creationId xmlns:a16="http://schemas.microsoft.com/office/drawing/2014/main" xmlns="" id="{D775E795-F732-48AE-AE02-C1E699F6FEB9}"/>
              </a:ext>
            </a:extLst>
          </p:cNvPr>
          <p:cNvSpPr txBox="1"/>
          <p:nvPr/>
        </p:nvSpPr>
        <p:spPr>
          <a:xfrm>
            <a:off x="6518528" y="5299305"/>
            <a:ext cx="2606334" cy="1384995"/>
          </a:xfrm>
          <a:prstGeom prst="rect">
            <a:avLst/>
          </a:prstGeom>
          <a:noFill/>
        </p:spPr>
        <p:txBody>
          <a:bodyPr wrap="square" rtlCol="0">
            <a:spAutoFit/>
          </a:bodyPr>
          <a:lstStyle/>
          <a:p>
            <a:pPr marL="171450" indent="-171450">
              <a:buFontTx/>
              <a:buChar char="-"/>
            </a:pPr>
            <a:r>
              <a:rPr lang="fr-FR" sz="1200" b="1" dirty="0">
                <a:solidFill>
                  <a:srgbClr val="C00000"/>
                </a:solidFill>
              </a:rPr>
              <a:t>Fermeture du droit à la fin du délai de 30 jours</a:t>
            </a:r>
          </a:p>
          <a:p>
            <a:pPr marL="171450" indent="-171450">
              <a:buFontTx/>
              <a:buChar char="-"/>
            </a:pPr>
            <a:r>
              <a:rPr lang="fr-FR" sz="1200" b="1" dirty="0">
                <a:solidFill>
                  <a:srgbClr val="C00000"/>
                </a:solidFill>
              </a:rPr>
              <a:t>Recouvrement des prestations versées à tort postérieurement à la suspension du droit et des participations non acquittées</a:t>
            </a:r>
          </a:p>
          <a:p>
            <a:endParaRPr lang="fr-FR" sz="1200" b="1" dirty="0">
              <a:solidFill>
                <a:srgbClr val="C00000"/>
              </a:solidFill>
            </a:endParaRPr>
          </a:p>
        </p:txBody>
      </p:sp>
      <p:sp>
        <p:nvSpPr>
          <p:cNvPr id="58" name="ZoneTexte 57">
            <a:extLst>
              <a:ext uri="{FF2B5EF4-FFF2-40B4-BE49-F238E27FC236}">
                <a16:creationId xmlns:a16="http://schemas.microsoft.com/office/drawing/2014/main" xmlns="" id="{9258F2BE-E3CB-4E6B-9412-2FAAA1FB05AF}"/>
              </a:ext>
            </a:extLst>
          </p:cNvPr>
          <p:cNvSpPr txBox="1"/>
          <p:nvPr/>
        </p:nvSpPr>
        <p:spPr>
          <a:xfrm>
            <a:off x="5950364" y="1211428"/>
            <a:ext cx="3174498" cy="1569660"/>
          </a:xfrm>
          <a:prstGeom prst="rect">
            <a:avLst/>
          </a:prstGeom>
          <a:noFill/>
        </p:spPr>
        <p:txBody>
          <a:bodyPr wrap="square" rtlCol="0">
            <a:spAutoFit/>
          </a:bodyPr>
          <a:lstStyle/>
          <a:p>
            <a:pPr marL="171450" indent="-171450">
              <a:buFontTx/>
              <a:buChar char="-"/>
            </a:pPr>
            <a:r>
              <a:rPr lang="fr-FR" sz="1200" b="1" dirty="0">
                <a:solidFill>
                  <a:srgbClr val="00B050"/>
                </a:solidFill>
              </a:rPr>
              <a:t>Fin de la suspension</a:t>
            </a:r>
          </a:p>
          <a:p>
            <a:pPr marL="171450" indent="-171450">
              <a:buFontTx/>
              <a:buChar char="-"/>
            </a:pPr>
            <a:r>
              <a:rPr lang="fr-FR" sz="1200" b="1" dirty="0">
                <a:solidFill>
                  <a:srgbClr val="00B050"/>
                </a:solidFill>
              </a:rPr>
              <a:t>Abandon du recouvrement des frais de santé indûment perçus au titre de la complémentaire santé solidaire pendant la période de suspension</a:t>
            </a:r>
          </a:p>
          <a:p>
            <a:pPr marL="171450" indent="-171450">
              <a:buFontTx/>
              <a:buChar char="-"/>
            </a:pPr>
            <a:r>
              <a:rPr lang="fr-FR" sz="1200" b="1" dirty="0">
                <a:solidFill>
                  <a:srgbClr val="00B050"/>
                </a:solidFill>
              </a:rPr>
              <a:t>Les droits à la Complémentaire santé solidaire sont rétablis rétroactivement à la date de suspension.</a:t>
            </a:r>
          </a:p>
        </p:txBody>
      </p:sp>
      <p:pic>
        <p:nvPicPr>
          <p:cNvPr id="59" name="Picture 4">
            <a:extLst>
              <a:ext uri="{FF2B5EF4-FFF2-40B4-BE49-F238E27FC236}">
                <a16:creationId xmlns:a16="http://schemas.microsoft.com/office/drawing/2014/main" xmlns="" id="{09EC66BA-8A7E-42BD-AF7C-ECF3AB88B6E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138" y="1405048"/>
            <a:ext cx="1099045" cy="11824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61" name="Connecteur droit avec flèche 60">
            <a:extLst>
              <a:ext uri="{FF2B5EF4-FFF2-40B4-BE49-F238E27FC236}">
                <a16:creationId xmlns:a16="http://schemas.microsoft.com/office/drawing/2014/main" xmlns="" id="{C6762B12-DDDE-43EA-B4F4-AAEC6C35266A}"/>
              </a:ext>
            </a:extLst>
          </p:cNvPr>
          <p:cNvCxnSpPr>
            <a:cxnSpLocks/>
          </p:cNvCxnSpPr>
          <p:nvPr/>
        </p:nvCxnSpPr>
        <p:spPr>
          <a:xfrm>
            <a:off x="2255606" y="3923945"/>
            <a:ext cx="1558293"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necteur droit avec flèche 64">
            <a:extLst>
              <a:ext uri="{FF2B5EF4-FFF2-40B4-BE49-F238E27FC236}">
                <a16:creationId xmlns:a16="http://schemas.microsoft.com/office/drawing/2014/main" xmlns="" id="{52D6CF27-8BA5-443D-A5CD-095EE847A922}"/>
              </a:ext>
            </a:extLst>
          </p:cNvPr>
          <p:cNvCxnSpPr>
            <a:cxnSpLocks/>
          </p:cNvCxnSpPr>
          <p:nvPr/>
        </p:nvCxnSpPr>
        <p:spPr>
          <a:xfrm flipV="1">
            <a:off x="5172080" y="1996258"/>
            <a:ext cx="678487" cy="123689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xmlns="" id="{FBAE8DC5-8C2C-41F4-A317-A47E001968E3}"/>
              </a:ext>
            </a:extLst>
          </p:cNvPr>
          <p:cNvSpPr txBox="1"/>
          <p:nvPr/>
        </p:nvSpPr>
        <p:spPr>
          <a:xfrm>
            <a:off x="3897202" y="5842337"/>
            <a:ext cx="2621325" cy="1015663"/>
          </a:xfrm>
          <a:prstGeom prst="rect">
            <a:avLst/>
          </a:prstGeom>
          <a:noFill/>
        </p:spPr>
        <p:txBody>
          <a:bodyPr wrap="square" rtlCol="0">
            <a:spAutoFit/>
          </a:bodyPr>
          <a:lstStyle/>
          <a:p>
            <a:pPr marL="171450" indent="-171450">
              <a:buFont typeface="Wingdings" panose="05000000000000000000" pitchFamily="2" charset="2"/>
              <a:buChar char="§"/>
            </a:pPr>
            <a:r>
              <a:rPr lang="fr-FR" sz="1200" dirty="0"/>
              <a:t>Pendant la suspension, l’assuré ne bénéficie plus de l’exonération des participations forfaitaires et franchises. Il ne peut pas prétendre au tiers payant.</a:t>
            </a:r>
          </a:p>
        </p:txBody>
      </p:sp>
      <p:sp>
        <p:nvSpPr>
          <p:cNvPr id="21" name="ZoneTexte 20">
            <a:extLst>
              <a:ext uri="{FF2B5EF4-FFF2-40B4-BE49-F238E27FC236}">
                <a16:creationId xmlns:a16="http://schemas.microsoft.com/office/drawing/2014/main" xmlns="" id="{420CC042-0EF8-45A6-B5C4-5DE231F8F84D}"/>
              </a:ext>
            </a:extLst>
          </p:cNvPr>
          <p:cNvSpPr txBox="1"/>
          <p:nvPr/>
        </p:nvSpPr>
        <p:spPr>
          <a:xfrm>
            <a:off x="3159210" y="761651"/>
            <a:ext cx="2741255" cy="707886"/>
          </a:xfrm>
          <a:prstGeom prst="rect">
            <a:avLst/>
          </a:prstGeom>
          <a:solidFill>
            <a:schemeClr val="accent4">
              <a:lumMod val="40000"/>
              <a:lumOff val="60000"/>
            </a:schemeClr>
          </a:solidFill>
        </p:spPr>
        <p:txBody>
          <a:bodyPr wrap="square" rtlCol="0">
            <a:spAutoFit/>
          </a:bodyPr>
          <a:lstStyle/>
          <a:p>
            <a:r>
              <a:rPr lang="fr-FR" sz="1000" dirty="0"/>
              <a:t>Ce schéma traduit les dispositions des textes applicables à la Complémentaire santé solidaire. Il ne présume pas des modalités pratiques de mise en œuvre.</a:t>
            </a:r>
          </a:p>
        </p:txBody>
      </p:sp>
    </p:spTree>
    <p:extLst>
      <p:ext uri="{BB962C8B-B14F-4D97-AF65-F5344CB8AC3E}">
        <p14:creationId xmlns:p14="http://schemas.microsoft.com/office/powerpoint/2010/main" xmlns="" val="100395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up)">
                                      <p:cBhvr>
                                        <p:cTn id="20" dur="500"/>
                                        <p:tgtEl>
                                          <p:spTgt spid="40"/>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wipe(down)">
                                      <p:cBhvr>
                                        <p:cTn id="40" dur="500"/>
                                        <p:tgtEl>
                                          <p:spTgt spid="65"/>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wipe(up)">
                                      <p:cBhvr>
                                        <p:cTn id="51" dur="500"/>
                                        <p:tgtEl>
                                          <p:spTgt spid="53"/>
                                        </p:tgtEl>
                                      </p:cBhvr>
                                    </p:animEffect>
                                  </p:childTnLst>
                                </p:cTn>
                              </p:par>
                              <p:par>
                                <p:cTn id="52" presetID="1" presetClass="entr" presetSubtype="0"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20" grpId="0"/>
      <p:bldP spid="26" grpId="0"/>
      <p:bldP spid="34" grpId="0"/>
      <p:bldP spid="49" grpId="0"/>
      <p:bldP spid="55" grpId="0"/>
      <p:bldP spid="56" grpId="0"/>
      <p:bldP spid="57" grpId="0"/>
      <p:bldP spid="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393" y="276998"/>
            <a:ext cx="8765178" cy="424732"/>
          </a:xfrm>
        </p:spPr>
        <p:txBody>
          <a:bodyPr/>
          <a:lstStyle/>
          <a:p>
            <a:r>
              <a:rPr lang="fr-FR" dirty="0"/>
              <a:t>Demande de renouvellement</a:t>
            </a:r>
          </a:p>
        </p:txBody>
      </p:sp>
      <p:sp>
        <p:nvSpPr>
          <p:cNvPr id="4" name="Espace réservé du numéro de diapositive 3"/>
          <p:cNvSpPr>
            <a:spLocks noGrp="1"/>
          </p:cNvSpPr>
          <p:nvPr>
            <p:ph type="sldNum" sz="quarter" idx="12"/>
          </p:nvPr>
        </p:nvSpPr>
        <p:spPr/>
        <p:txBody>
          <a:bodyPr/>
          <a:lstStyle/>
          <a:p>
            <a:fld id="{D0069F3E-E0E9-42B9-AF30-FECA7BEF6747}" type="slidenum">
              <a:rPr lang="fr-FR" smtClean="0"/>
              <a:pPr/>
              <a:t>19</a:t>
            </a:fld>
            <a:endParaRPr lang="fr-FR" dirty="0"/>
          </a:p>
        </p:txBody>
      </p:sp>
      <p:sp>
        <p:nvSpPr>
          <p:cNvPr id="9" name="Espace réservé du contenu 2"/>
          <p:cNvSpPr txBox="1">
            <a:spLocks/>
          </p:cNvSpPr>
          <p:nvPr/>
        </p:nvSpPr>
        <p:spPr>
          <a:xfrm>
            <a:off x="461146" y="1479748"/>
            <a:ext cx="4110854" cy="3676904"/>
          </a:xfrm>
          <a:prstGeom prst="rect">
            <a:avLst/>
          </a:prstGeom>
        </p:spPr>
        <p:txBody>
          <a:bodyPr vert="horz" wrap="square" lIns="91440" tIns="45720" rIns="91440" bIns="45720" rtlCol="0">
            <a:spAutoFit/>
          </a:bodyPr>
          <a:lstStyle>
            <a:lvl1pPr marL="542925" indent="-542925" algn="l" defTabSz="914400" rtl="0" eaLnBrk="1" latinLnBrk="0" hangingPunct="1">
              <a:lnSpc>
                <a:spcPct val="90000"/>
              </a:lnSpc>
              <a:spcBef>
                <a:spcPts val="1000"/>
              </a:spcBef>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9BBE"/>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6C31E"/>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1980000" indent="-180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2925" lvl="1" indent="-542925">
              <a:spcBef>
                <a:spcPts val="1000"/>
              </a:spcBef>
              <a:buClr>
                <a:srgbClr val="FF5050"/>
              </a:buClr>
              <a:buFont typeface="Wingdings" panose="05000000000000000000" pitchFamily="2" charset="2"/>
              <a:buChar char="§"/>
            </a:pPr>
            <a:r>
              <a:rPr lang="fr-FR" sz="1600" dirty="0"/>
              <a:t>Procédure de renouvellement : </a:t>
            </a:r>
          </a:p>
          <a:p>
            <a:pPr marL="1000125" lvl="2" indent="-542925">
              <a:spcBef>
                <a:spcPts val="1000"/>
              </a:spcBef>
              <a:buClr>
                <a:srgbClr val="009ABC"/>
              </a:buClr>
              <a:buFont typeface="Wingdings" panose="05000000000000000000" pitchFamily="2" charset="2"/>
              <a:buChar char="§"/>
            </a:pPr>
            <a:r>
              <a:rPr lang="fr-FR" sz="1600" dirty="0"/>
              <a:t>identique à la procédure de demande initiale</a:t>
            </a:r>
          </a:p>
          <a:p>
            <a:pPr marL="542925" lvl="1" indent="-542925">
              <a:spcBef>
                <a:spcPts val="1000"/>
              </a:spcBef>
              <a:buClr>
                <a:srgbClr val="FF5050"/>
              </a:buClr>
              <a:buFont typeface="Wingdings" panose="05000000000000000000" pitchFamily="2" charset="2"/>
              <a:buChar char="§"/>
            </a:pPr>
            <a:r>
              <a:rPr lang="fr-FR" sz="1600" dirty="0"/>
              <a:t>Date de demande du renouvellement : </a:t>
            </a:r>
          </a:p>
          <a:p>
            <a:pPr marL="1000125" lvl="2" indent="-542925">
              <a:spcBef>
                <a:spcPts val="1000"/>
              </a:spcBef>
              <a:buClr>
                <a:srgbClr val="009ABC"/>
              </a:buClr>
              <a:buFont typeface="Wingdings" panose="05000000000000000000" pitchFamily="2" charset="2"/>
              <a:buChar char="§"/>
            </a:pPr>
            <a:r>
              <a:rPr lang="fr-FR" sz="1600" dirty="0"/>
              <a:t>dépôt au plus tôt quatre mois et au plus tard deux mois avant l’expiration du droit précédent</a:t>
            </a:r>
          </a:p>
          <a:p>
            <a:pPr marL="542925" lvl="1" indent="-542925">
              <a:spcBef>
                <a:spcPts val="1000"/>
              </a:spcBef>
              <a:buClr>
                <a:srgbClr val="FF5050"/>
              </a:buClr>
              <a:buFont typeface="Wingdings" panose="05000000000000000000" pitchFamily="2" charset="2"/>
              <a:buChar char="§"/>
            </a:pPr>
            <a:r>
              <a:rPr lang="fr-FR" sz="1600" dirty="0"/>
              <a:t>Date de prise d’effet du renouvellement : </a:t>
            </a:r>
          </a:p>
          <a:p>
            <a:pPr marL="1000125" lvl="2" indent="-542925">
              <a:spcBef>
                <a:spcPts val="1000"/>
              </a:spcBef>
              <a:buClr>
                <a:srgbClr val="009ABC"/>
              </a:buClr>
              <a:buFont typeface="Wingdings" panose="05000000000000000000" pitchFamily="2" charset="2"/>
              <a:buChar char="§"/>
            </a:pPr>
            <a:r>
              <a:rPr lang="fr-FR" sz="1600" dirty="0"/>
              <a:t>1</a:t>
            </a:r>
            <a:r>
              <a:rPr lang="fr-FR" sz="1600" baseline="30000" dirty="0"/>
              <a:t>er</a:t>
            </a:r>
            <a:r>
              <a:rPr lang="fr-FR" sz="1600" dirty="0"/>
              <a:t> jour du mois qui suit l’expiration du droit précédent</a:t>
            </a:r>
          </a:p>
          <a:p>
            <a:pPr marL="0" lvl="1" indent="0">
              <a:spcBef>
                <a:spcPts val="1000"/>
              </a:spcBef>
              <a:buClr>
                <a:srgbClr val="FF5050"/>
              </a:buClr>
              <a:buNone/>
            </a:pPr>
            <a:endParaRPr lang="fr-FR" sz="1600" dirty="0"/>
          </a:p>
          <a:p>
            <a:pPr marL="542925" lvl="1" indent="-542925">
              <a:spcBef>
                <a:spcPts val="1000"/>
              </a:spcBef>
              <a:buFont typeface="Wingdings" panose="05000000000000000000" pitchFamily="2" charset="2"/>
              <a:buChar char="§"/>
            </a:pPr>
            <a:endParaRPr lang="fr-FR" sz="1800" dirty="0">
              <a:solidFill>
                <a:prstClr val="black"/>
              </a:solidFill>
            </a:endParaRPr>
          </a:p>
        </p:txBody>
      </p:sp>
      <p:sp>
        <p:nvSpPr>
          <p:cNvPr id="5" name="Espace réservé du contenu 2">
            <a:extLst>
              <a:ext uri="{FF2B5EF4-FFF2-40B4-BE49-F238E27FC236}">
                <a16:creationId xmlns:a16="http://schemas.microsoft.com/office/drawing/2014/main" xmlns="" id="{7308DAF4-B172-4D2C-AC36-EC9FC934CDC0}"/>
              </a:ext>
            </a:extLst>
          </p:cNvPr>
          <p:cNvSpPr txBox="1">
            <a:spLocks/>
          </p:cNvSpPr>
          <p:nvPr/>
        </p:nvSpPr>
        <p:spPr>
          <a:xfrm>
            <a:off x="4491515" y="1136396"/>
            <a:ext cx="4023835" cy="5414816"/>
          </a:xfrm>
          <a:prstGeom prst="rect">
            <a:avLst/>
          </a:prstGeom>
        </p:spPr>
        <p:txBody>
          <a:bodyPr vert="horz" wrap="square" lIns="91440" tIns="45720" rIns="91440" bIns="45720" rtlCol="0">
            <a:spAutoFit/>
          </a:bodyPr>
          <a:lstStyle>
            <a:lvl1pPr marL="542925" indent="-542925" algn="l" defTabSz="914400" rtl="0" eaLnBrk="1" latinLnBrk="0" hangingPunct="1">
              <a:lnSpc>
                <a:spcPct val="90000"/>
              </a:lnSpc>
              <a:spcBef>
                <a:spcPts val="1000"/>
              </a:spcBef>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9BBE"/>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6C31E"/>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1980000" indent="-180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Clr>
                <a:srgbClr val="FF5050"/>
              </a:buClr>
              <a:buNone/>
            </a:pPr>
            <a:endParaRPr lang="fr-FR" sz="1600" dirty="0"/>
          </a:p>
          <a:p>
            <a:pPr marL="542925" lvl="1" indent="-542925">
              <a:spcBef>
                <a:spcPts val="1000"/>
              </a:spcBef>
              <a:buClr>
                <a:srgbClr val="FF5050"/>
              </a:buClr>
              <a:buFont typeface="Wingdings" panose="05000000000000000000" pitchFamily="2" charset="2"/>
              <a:buChar char="§"/>
            </a:pPr>
            <a:r>
              <a:rPr lang="fr-FR" sz="1600" dirty="0"/>
              <a:t>Renouvellement automatique pour les bénéficiaires du RSA, de l’ASPA et des allocations du minimum vieillesse</a:t>
            </a:r>
          </a:p>
          <a:p>
            <a:pPr marL="1000125" lvl="2" indent="-542925">
              <a:spcBef>
                <a:spcPts val="1000"/>
              </a:spcBef>
              <a:buClr>
                <a:srgbClr val="009ABC"/>
              </a:buClr>
              <a:buFont typeface="Wingdings" panose="05000000000000000000" pitchFamily="2" charset="2"/>
              <a:buChar char="§"/>
            </a:pPr>
            <a:r>
              <a:rPr lang="fr-FR" sz="1600" dirty="0"/>
              <a:t>information de la reconduction du droit, par la CPAM, au moins trois mois avant la fin du droit en cours</a:t>
            </a:r>
          </a:p>
          <a:p>
            <a:pPr marL="1000125" lvl="2" indent="-542925">
              <a:spcBef>
                <a:spcPts val="1000"/>
              </a:spcBef>
              <a:buClr>
                <a:srgbClr val="009ABC"/>
              </a:buClr>
              <a:buFont typeface="Wingdings" panose="05000000000000000000" pitchFamily="2" charset="2"/>
              <a:buChar char="§"/>
            </a:pPr>
            <a:r>
              <a:rPr lang="fr-FR" sz="1600" dirty="0"/>
              <a:t>en l’absence de réponse par l’assuré dans un délai d’un mois, le droit est renouvelé auprès du même organisme gestionnaire qui en est informé</a:t>
            </a:r>
          </a:p>
          <a:p>
            <a:pPr marL="1000125" lvl="2" indent="-542925">
              <a:spcBef>
                <a:spcPts val="1000"/>
              </a:spcBef>
              <a:buClr>
                <a:srgbClr val="009ABC"/>
              </a:buClr>
              <a:buFont typeface="Wingdings" panose="05000000000000000000" pitchFamily="2" charset="2"/>
              <a:buChar char="§"/>
            </a:pPr>
            <a:r>
              <a:rPr lang="fr-FR" sz="1600" dirty="0"/>
              <a:t>si l’intéressé ne souhaite plus bénéficier de son droit ou s’il souhaite changer d’organisme gestionnaire, il en informe la CPAM qui notifie le changement à l’organisme gestionnaire en cours, et, le cas échéant, au nouvel organisme gestionnaire choisi</a:t>
            </a:r>
          </a:p>
          <a:p>
            <a:pPr marL="542925" lvl="1" indent="-542925">
              <a:spcBef>
                <a:spcPts val="1000"/>
              </a:spcBef>
              <a:buFont typeface="Wingdings" panose="05000000000000000000" pitchFamily="2" charset="2"/>
              <a:buChar char="§"/>
            </a:pPr>
            <a:endParaRPr lang="fr-FR" sz="1800" dirty="0">
              <a:solidFill>
                <a:prstClr val="black"/>
              </a:solidFill>
            </a:endParaRPr>
          </a:p>
        </p:txBody>
      </p:sp>
    </p:spTree>
    <p:extLst>
      <p:ext uri="{BB962C8B-B14F-4D97-AF65-F5344CB8AC3E}">
        <p14:creationId xmlns:p14="http://schemas.microsoft.com/office/powerpoint/2010/main" xmlns="" val="155279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840699" y="1806660"/>
            <a:ext cx="5033221" cy="3788227"/>
          </a:xfrm>
        </p:spPr>
        <p:txBody>
          <a:bodyPr anchor="ctr">
            <a:noAutofit/>
          </a:bodyPr>
          <a:lstStyle/>
          <a:p>
            <a:pPr>
              <a:buFont typeface="+mj-lt"/>
              <a:buAutoNum type="arabicPeriod"/>
            </a:pPr>
            <a:r>
              <a:rPr lang="fr-FR" sz="1400" dirty="0">
                <a:sym typeface="Wingdings" pitchFamily="2" charset="2"/>
              </a:rPr>
              <a:t>Principe de la réforme</a:t>
            </a:r>
          </a:p>
          <a:p>
            <a:pPr>
              <a:buFont typeface="+mj-lt"/>
              <a:buAutoNum type="arabicPeriod"/>
            </a:pPr>
            <a:r>
              <a:rPr lang="fr-FR" sz="1400" dirty="0">
                <a:sym typeface="Wingdings" pitchFamily="2" charset="2"/>
              </a:rPr>
              <a:t>Modalités pratiques pour les assurés</a:t>
            </a:r>
          </a:p>
          <a:p>
            <a:pPr>
              <a:buFont typeface="+mj-lt"/>
              <a:buAutoNum type="arabicPeriod"/>
            </a:pPr>
            <a:r>
              <a:rPr lang="fr-FR" sz="1400" dirty="0">
                <a:sym typeface="Wingdings" pitchFamily="2" charset="2"/>
              </a:rPr>
              <a:t>Impact pour les professionnels de santé</a:t>
            </a:r>
          </a:p>
          <a:p>
            <a:pPr>
              <a:buFont typeface="+mj-lt"/>
              <a:buAutoNum type="arabicPeriod"/>
            </a:pPr>
            <a:r>
              <a:rPr lang="fr-FR" sz="1400" dirty="0">
                <a:sym typeface="Wingdings" pitchFamily="2" charset="2"/>
              </a:rPr>
              <a:t>Communication</a:t>
            </a:r>
          </a:p>
          <a:p>
            <a:pPr>
              <a:buFont typeface="+mj-lt"/>
              <a:buAutoNum type="arabicPeriod"/>
            </a:pPr>
            <a:r>
              <a:rPr lang="fr-FR" sz="1400" dirty="0">
                <a:sym typeface="Wingdings" pitchFamily="2" charset="2"/>
              </a:rPr>
              <a:t>Ressources utiles</a:t>
            </a:r>
          </a:p>
        </p:txBody>
      </p:sp>
      <p:sp>
        <p:nvSpPr>
          <p:cNvPr id="7" name="Rectangle : coins arrondis 6">
            <a:extLst>
              <a:ext uri="{FF2B5EF4-FFF2-40B4-BE49-F238E27FC236}">
                <a16:creationId xmlns:a16="http://schemas.microsoft.com/office/drawing/2014/main" xmlns="" id="{90E18752-1ADF-4044-B034-6B32BF499EEA}"/>
              </a:ext>
            </a:extLst>
          </p:cNvPr>
          <p:cNvSpPr/>
          <p:nvPr/>
        </p:nvSpPr>
        <p:spPr>
          <a:xfrm>
            <a:off x="829077" y="2771909"/>
            <a:ext cx="5044843" cy="454987"/>
          </a:xfrm>
          <a:prstGeom prst="roundRect">
            <a:avLst/>
          </a:prstGeom>
          <a:solidFill>
            <a:srgbClr val="5B9BD5">
              <a:alpha val="4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840699" y="546291"/>
            <a:ext cx="5605629" cy="1178814"/>
          </a:xfrm>
        </p:spPr>
        <p:txBody>
          <a:bodyPr>
            <a:normAutofit/>
          </a:bodyPr>
          <a:lstStyle/>
          <a:p>
            <a:r>
              <a:rPr lang="fr-FR" sz="2800" dirty="0">
                <a:solidFill>
                  <a:srgbClr val="009ABC"/>
                </a:solidFill>
              </a:rPr>
              <a:t>La réforme des dispositifs d’aide </a:t>
            </a:r>
            <a:br>
              <a:rPr lang="fr-FR" sz="2800" dirty="0">
                <a:solidFill>
                  <a:srgbClr val="009ABC"/>
                </a:solidFill>
              </a:rPr>
            </a:br>
            <a:r>
              <a:rPr lang="fr-FR" sz="2800" dirty="0">
                <a:solidFill>
                  <a:srgbClr val="009ABC"/>
                </a:solidFill>
              </a:rPr>
              <a:t>à la complémentaire santé</a:t>
            </a:r>
            <a:endParaRPr lang="fr-FR" sz="2800" b="1" dirty="0"/>
          </a:p>
        </p:txBody>
      </p:sp>
      <p:pic>
        <p:nvPicPr>
          <p:cNvPr id="3" name="Image 2"/>
          <p:cNvPicPr>
            <a:picLocks noChangeAspect="1"/>
          </p:cNvPicPr>
          <p:nvPr/>
        </p:nvPicPr>
        <p:blipFill>
          <a:blip r:embed="rId3" cstate="print"/>
          <a:stretch>
            <a:fillRect/>
          </a:stretch>
        </p:blipFill>
        <p:spPr>
          <a:xfrm>
            <a:off x="6465356" y="3384837"/>
            <a:ext cx="1462672" cy="104063"/>
          </a:xfrm>
          <a:prstGeom prst="rect">
            <a:avLst/>
          </a:prstGeom>
        </p:spPr>
      </p:pic>
      <p:sp>
        <p:nvSpPr>
          <p:cNvPr id="4" name="Espace réservé du numéro de diapositive 3"/>
          <p:cNvSpPr>
            <a:spLocks noGrp="1"/>
          </p:cNvSpPr>
          <p:nvPr>
            <p:ph type="sldNum" sz="quarter" idx="12"/>
          </p:nvPr>
        </p:nvSpPr>
        <p:spPr>
          <a:xfrm>
            <a:off x="7576075" y="6415760"/>
            <a:ext cx="759278" cy="273844"/>
          </a:xfrm>
        </p:spPr>
        <p:txBody>
          <a:bodyPr>
            <a:normAutofit/>
          </a:bodyPr>
          <a:lstStyle/>
          <a:p>
            <a:pPr>
              <a:spcAft>
                <a:spcPts val="600"/>
              </a:spcAft>
            </a:pPr>
            <a:fld id="{D0069F3E-E0E9-42B9-AF30-FECA7BEF6747}" type="slidenum">
              <a:rPr lang="fr-FR" sz="920" smtClean="0">
                <a:solidFill>
                  <a:srgbClr val="FFFFFF"/>
                </a:solidFill>
              </a:rPr>
              <a:pPr>
                <a:spcAft>
                  <a:spcPts val="600"/>
                </a:spcAft>
              </a:pPr>
              <a:t>2</a:t>
            </a:fld>
            <a:endParaRPr lang="fr-FR" sz="920">
              <a:solidFill>
                <a:srgbClr val="FFFFFF"/>
              </a:solidFill>
            </a:endParaRPr>
          </a:p>
        </p:txBody>
      </p:sp>
      <p:pic>
        <p:nvPicPr>
          <p:cNvPr id="5" name="Image 4">
            <a:extLst>
              <a:ext uri="{FF2B5EF4-FFF2-40B4-BE49-F238E27FC236}">
                <a16:creationId xmlns:a16="http://schemas.microsoft.com/office/drawing/2014/main" xmlns="" id="{DE696B00-8AA8-488E-B635-11ED59B34E82}"/>
              </a:ext>
            </a:extLst>
          </p:cNvPr>
          <p:cNvPicPr>
            <a:picLocks noChangeAspect="1"/>
          </p:cNvPicPr>
          <p:nvPr/>
        </p:nvPicPr>
        <p:blipFill>
          <a:blip r:embed="rId4" cstate="print"/>
          <a:stretch>
            <a:fillRect/>
          </a:stretch>
        </p:blipFill>
        <p:spPr>
          <a:xfrm>
            <a:off x="6376665" y="2771909"/>
            <a:ext cx="1625540" cy="1314181"/>
          </a:xfrm>
          <a:prstGeom prst="rect">
            <a:avLst/>
          </a:prstGeom>
        </p:spPr>
      </p:pic>
    </p:spTree>
    <p:extLst>
      <p:ext uri="{BB962C8B-B14F-4D97-AF65-F5344CB8AC3E}">
        <p14:creationId xmlns:p14="http://schemas.microsoft.com/office/powerpoint/2010/main" xmlns="" val="348150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3.05556E-6 -3.33333E-6 L -3.05556E-6 0.00023 " pathEditMode="relative" rAng="0" ptsTypes="AA">
                                      <p:cBhvr>
                                        <p:cTn id="6" dur="2000" fill="hold"/>
                                        <p:tgtEl>
                                          <p:spTgt spid="7"/>
                                        </p:tgtEl>
                                        <p:attrNameLst>
                                          <p:attrName>ppt_x</p:attrName>
                                          <p:attrName>ppt_y</p:attrName>
                                        </p:attrNameLst>
                                      </p:cBhvr>
                                      <p:rCtr x="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840699" y="1809932"/>
            <a:ext cx="5033221" cy="3788227"/>
          </a:xfrm>
        </p:spPr>
        <p:txBody>
          <a:bodyPr anchor="ctr">
            <a:noAutofit/>
          </a:bodyPr>
          <a:lstStyle/>
          <a:p>
            <a:pPr>
              <a:buFont typeface="+mj-lt"/>
              <a:buAutoNum type="arabicPeriod"/>
            </a:pPr>
            <a:r>
              <a:rPr lang="fr-FR" sz="1400" dirty="0">
                <a:sym typeface="Wingdings" pitchFamily="2" charset="2"/>
              </a:rPr>
              <a:t>Principe de la réforme</a:t>
            </a:r>
          </a:p>
          <a:p>
            <a:pPr>
              <a:buFont typeface="+mj-lt"/>
              <a:buAutoNum type="arabicPeriod"/>
            </a:pPr>
            <a:r>
              <a:rPr lang="fr-FR" sz="1400" dirty="0">
                <a:sym typeface="Wingdings" pitchFamily="2" charset="2"/>
              </a:rPr>
              <a:t>Modalités pratiques pour les assurés</a:t>
            </a:r>
          </a:p>
          <a:p>
            <a:pPr>
              <a:buFont typeface="+mj-lt"/>
              <a:buAutoNum type="arabicPeriod"/>
            </a:pPr>
            <a:r>
              <a:rPr lang="fr-FR" sz="1400" dirty="0">
                <a:sym typeface="Wingdings" pitchFamily="2" charset="2"/>
              </a:rPr>
              <a:t>Impact pour les professionnels de santé</a:t>
            </a:r>
          </a:p>
          <a:p>
            <a:pPr>
              <a:buFont typeface="+mj-lt"/>
              <a:buAutoNum type="arabicPeriod"/>
            </a:pPr>
            <a:r>
              <a:rPr lang="fr-FR" sz="1400" dirty="0">
                <a:sym typeface="Wingdings" pitchFamily="2" charset="2"/>
              </a:rPr>
              <a:t>Communication</a:t>
            </a:r>
          </a:p>
          <a:p>
            <a:pPr>
              <a:buFont typeface="+mj-lt"/>
              <a:buAutoNum type="arabicPeriod"/>
            </a:pPr>
            <a:r>
              <a:rPr lang="fr-FR" sz="1400" dirty="0">
                <a:sym typeface="Wingdings" pitchFamily="2" charset="2"/>
              </a:rPr>
              <a:t>Ressources utiles</a:t>
            </a:r>
          </a:p>
        </p:txBody>
      </p:sp>
      <p:sp>
        <p:nvSpPr>
          <p:cNvPr id="7" name="Rectangle : coins arrondis 6">
            <a:extLst>
              <a:ext uri="{FF2B5EF4-FFF2-40B4-BE49-F238E27FC236}">
                <a16:creationId xmlns:a16="http://schemas.microsoft.com/office/drawing/2014/main" xmlns="" id="{90E18752-1ADF-4044-B034-6B32BF499EEA}"/>
              </a:ext>
            </a:extLst>
          </p:cNvPr>
          <p:cNvSpPr/>
          <p:nvPr/>
        </p:nvSpPr>
        <p:spPr>
          <a:xfrm>
            <a:off x="829077" y="3171290"/>
            <a:ext cx="5044843" cy="427093"/>
          </a:xfrm>
          <a:prstGeom prst="roundRect">
            <a:avLst/>
          </a:prstGeom>
          <a:solidFill>
            <a:srgbClr val="5B9BD5">
              <a:alpha val="4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840699" y="546291"/>
            <a:ext cx="5605629" cy="1178814"/>
          </a:xfrm>
        </p:spPr>
        <p:txBody>
          <a:bodyPr>
            <a:normAutofit/>
          </a:bodyPr>
          <a:lstStyle/>
          <a:p>
            <a:r>
              <a:rPr lang="fr-FR" sz="2800" dirty="0">
                <a:solidFill>
                  <a:srgbClr val="009ABC"/>
                </a:solidFill>
              </a:rPr>
              <a:t>La réforme des dispositifs d’aide </a:t>
            </a:r>
            <a:br>
              <a:rPr lang="fr-FR" sz="2800" dirty="0">
                <a:solidFill>
                  <a:srgbClr val="009ABC"/>
                </a:solidFill>
              </a:rPr>
            </a:br>
            <a:r>
              <a:rPr lang="fr-FR" sz="2800" dirty="0">
                <a:solidFill>
                  <a:srgbClr val="009ABC"/>
                </a:solidFill>
              </a:rPr>
              <a:t>à la complémentaire santé</a:t>
            </a:r>
            <a:endParaRPr lang="fr-FR" sz="2800" b="1" dirty="0"/>
          </a:p>
        </p:txBody>
      </p:sp>
      <p:pic>
        <p:nvPicPr>
          <p:cNvPr id="3" name="Image 2"/>
          <p:cNvPicPr>
            <a:picLocks noChangeAspect="1"/>
          </p:cNvPicPr>
          <p:nvPr/>
        </p:nvPicPr>
        <p:blipFill>
          <a:blip r:embed="rId3" cstate="print"/>
          <a:stretch>
            <a:fillRect/>
          </a:stretch>
        </p:blipFill>
        <p:spPr>
          <a:xfrm>
            <a:off x="6465356" y="3384837"/>
            <a:ext cx="1462672" cy="104063"/>
          </a:xfrm>
          <a:prstGeom prst="rect">
            <a:avLst/>
          </a:prstGeom>
        </p:spPr>
      </p:pic>
      <p:sp>
        <p:nvSpPr>
          <p:cNvPr id="4" name="Espace réservé du numéro de diapositive 3"/>
          <p:cNvSpPr>
            <a:spLocks noGrp="1"/>
          </p:cNvSpPr>
          <p:nvPr>
            <p:ph type="sldNum" sz="quarter" idx="12"/>
          </p:nvPr>
        </p:nvSpPr>
        <p:spPr>
          <a:xfrm>
            <a:off x="7576075" y="6415760"/>
            <a:ext cx="759278" cy="273844"/>
          </a:xfrm>
        </p:spPr>
        <p:txBody>
          <a:bodyPr>
            <a:normAutofit/>
          </a:bodyPr>
          <a:lstStyle/>
          <a:p>
            <a:pPr>
              <a:spcAft>
                <a:spcPts val="600"/>
              </a:spcAft>
            </a:pPr>
            <a:fld id="{D0069F3E-E0E9-42B9-AF30-FECA7BEF6747}" type="slidenum">
              <a:rPr lang="fr-FR" sz="920" smtClean="0">
                <a:solidFill>
                  <a:srgbClr val="FFFFFF"/>
                </a:solidFill>
              </a:rPr>
              <a:pPr>
                <a:spcAft>
                  <a:spcPts val="600"/>
                </a:spcAft>
              </a:pPr>
              <a:t>20</a:t>
            </a:fld>
            <a:endParaRPr lang="fr-FR" sz="920">
              <a:solidFill>
                <a:srgbClr val="FFFFFF"/>
              </a:solidFill>
            </a:endParaRPr>
          </a:p>
        </p:txBody>
      </p:sp>
      <p:pic>
        <p:nvPicPr>
          <p:cNvPr id="5" name="Image 4">
            <a:extLst>
              <a:ext uri="{FF2B5EF4-FFF2-40B4-BE49-F238E27FC236}">
                <a16:creationId xmlns:a16="http://schemas.microsoft.com/office/drawing/2014/main" xmlns="" id="{DE696B00-8AA8-488E-B635-11ED59B34E82}"/>
              </a:ext>
            </a:extLst>
          </p:cNvPr>
          <p:cNvPicPr>
            <a:picLocks noChangeAspect="1"/>
          </p:cNvPicPr>
          <p:nvPr/>
        </p:nvPicPr>
        <p:blipFill>
          <a:blip r:embed="rId4" cstate="print"/>
          <a:stretch>
            <a:fillRect/>
          </a:stretch>
        </p:blipFill>
        <p:spPr>
          <a:xfrm>
            <a:off x="6376665" y="2771909"/>
            <a:ext cx="1625540" cy="1314181"/>
          </a:xfrm>
          <a:prstGeom prst="rect">
            <a:avLst/>
          </a:prstGeom>
        </p:spPr>
      </p:pic>
    </p:spTree>
    <p:extLst>
      <p:ext uri="{BB962C8B-B14F-4D97-AF65-F5344CB8AC3E}">
        <p14:creationId xmlns:p14="http://schemas.microsoft.com/office/powerpoint/2010/main" xmlns="" val="185980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3.05556E-6 3.7037E-6 L -0.00017 0.04583 " pathEditMode="relative" rAng="0" ptsTypes="AA">
                                      <p:cBhvr>
                                        <p:cTn id="6" dur="2000" fill="hold"/>
                                        <p:tgtEl>
                                          <p:spTgt spid="7"/>
                                        </p:tgtEl>
                                        <p:attrNameLst>
                                          <p:attrName>ppt_x</p:attrName>
                                          <p:attrName>ppt_y</p:attrName>
                                        </p:attrNameLst>
                                      </p:cBhvr>
                                      <p:rCtr x="-17" y="22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0412" y="384279"/>
            <a:ext cx="8319407" cy="424732"/>
          </a:xfrm>
        </p:spPr>
        <p:txBody>
          <a:bodyPr/>
          <a:lstStyle/>
          <a:p>
            <a:r>
              <a:rPr lang="fr-FR" dirty="0"/>
              <a:t>Une réforme sans impact pour les professionnels de santé</a:t>
            </a:r>
          </a:p>
        </p:txBody>
      </p:sp>
      <p:sp>
        <p:nvSpPr>
          <p:cNvPr id="3" name="Espace réservé du contenu 2"/>
          <p:cNvSpPr>
            <a:spLocks noGrp="1"/>
          </p:cNvSpPr>
          <p:nvPr>
            <p:ph idx="1"/>
          </p:nvPr>
        </p:nvSpPr>
        <p:spPr>
          <a:xfrm>
            <a:off x="97085" y="1401045"/>
            <a:ext cx="8781774" cy="5770811"/>
          </a:xfrm>
        </p:spPr>
        <p:txBody>
          <a:bodyPr/>
          <a:lstStyle/>
          <a:p>
            <a:pPr marL="542925" lvl="1" indent="-542925">
              <a:spcBef>
                <a:spcPts val="1000"/>
              </a:spcBef>
              <a:buClr>
                <a:srgbClr val="FF5050"/>
              </a:buClr>
              <a:buFont typeface="Wingdings" panose="05000000000000000000" pitchFamily="2" charset="2"/>
              <a:buChar char="§"/>
            </a:pPr>
            <a:r>
              <a:rPr lang="fr-FR" sz="2000" dirty="0"/>
              <a:t>La réforme ne modifie pas les obligations des professionnels de santé envers les bénéficiaires de la complémentaire santé solidaire : </a:t>
            </a:r>
          </a:p>
          <a:p>
            <a:pPr marL="457200" lvl="2" indent="0">
              <a:spcBef>
                <a:spcPts val="1000"/>
              </a:spcBef>
              <a:buClr>
                <a:srgbClr val="009ABC"/>
              </a:buClr>
              <a:buNone/>
            </a:pPr>
            <a:endParaRPr lang="fr-FR" sz="1600" dirty="0"/>
          </a:p>
          <a:p>
            <a:pPr marL="457200" lvl="2" indent="0">
              <a:spcBef>
                <a:spcPts val="1000"/>
              </a:spcBef>
              <a:buClr>
                <a:srgbClr val="009ABC"/>
              </a:buClr>
              <a:buNone/>
            </a:pPr>
            <a:endParaRPr lang="fr-FR" sz="1600" dirty="0"/>
          </a:p>
          <a:p>
            <a:pPr marL="457200" lvl="2" indent="0">
              <a:spcBef>
                <a:spcPts val="1000"/>
              </a:spcBef>
              <a:buClr>
                <a:srgbClr val="009ABC"/>
              </a:buClr>
              <a:buNone/>
            </a:pPr>
            <a:endParaRPr lang="fr-FR" sz="1600" dirty="0"/>
          </a:p>
          <a:p>
            <a:pPr marL="457200" lvl="2" indent="0">
              <a:spcBef>
                <a:spcPts val="1000"/>
              </a:spcBef>
              <a:buClr>
                <a:srgbClr val="009ABC"/>
              </a:buClr>
              <a:buNone/>
            </a:pPr>
            <a:endParaRPr lang="fr-FR" sz="1600" dirty="0"/>
          </a:p>
          <a:p>
            <a:pPr marL="457200" lvl="2" indent="0">
              <a:spcBef>
                <a:spcPts val="1000"/>
              </a:spcBef>
              <a:buClr>
                <a:srgbClr val="009ABC"/>
              </a:buClr>
              <a:buNone/>
            </a:pPr>
            <a:endParaRPr lang="fr-FR" sz="1600" dirty="0"/>
          </a:p>
          <a:p>
            <a:pPr marL="457200" lvl="2" indent="0">
              <a:spcBef>
                <a:spcPts val="1000"/>
              </a:spcBef>
              <a:buClr>
                <a:srgbClr val="009ABC"/>
              </a:buClr>
              <a:buNone/>
            </a:pPr>
            <a:endParaRPr lang="fr-FR" sz="1600" dirty="0"/>
          </a:p>
          <a:p>
            <a:pPr marL="542925" lvl="1" indent="-542925">
              <a:spcBef>
                <a:spcPts val="1000"/>
              </a:spcBef>
              <a:buClr>
                <a:srgbClr val="FF5050"/>
              </a:buClr>
              <a:buFont typeface="Wingdings" panose="05000000000000000000" pitchFamily="2" charset="2"/>
              <a:buChar char="§"/>
            </a:pPr>
            <a:endParaRPr lang="fr-FR" sz="2000" dirty="0"/>
          </a:p>
          <a:p>
            <a:pPr marL="542925" lvl="1" indent="-542925">
              <a:spcBef>
                <a:spcPts val="1000"/>
              </a:spcBef>
              <a:buClr>
                <a:srgbClr val="FF5050"/>
              </a:buClr>
              <a:buFont typeface="Wingdings" panose="05000000000000000000" pitchFamily="2" charset="2"/>
              <a:buChar char="§"/>
            </a:pPr>
            <a:r>
              <a:rPr lang="fr-FR" sz="2000" dirty="0"/>
              <a:t>La réforme ne modifie pas les procédures applicables pour la facturation </a:t>
            </a:r>
          </a:p>
          <a:p>
            <a:pPr marL="1000125" lvl="2" indent="-542925">
              <a:spcBef>
                <a:spcPts val="1000"/>
              </a:spcBef>
              <a:buClr>
                <a:srgbClr val="009ABC"/>
              </a:buClr>
              <a:buFont typeface="Wingdings" panose="05000000000000000000" pitchFamily="2" charset="2"/>
              <a:buChar char="§"/>
            </a:pPr>
            <a:r>
              <a:rPr lang="fr-FR" sz="1600" dirty="0"/>
              <a:t>facturation en tiers-payant sur feuille de soins papier</a:t>
            </a:r>
          </a:p>
          <a:p>
            <a:pPr marL="1000125" lvl="2" indent="-542925">
              <a:spcBef>
                <a:spcPts val="1000"/>
              </a:spcBef>
              <a:buClr>
                <a:srgbClr val="009ABC"/>
              </a:buClr>
              <a:buFont typeface="Wingdings" panose="05000000000000000000" pitchFamily="2" charset="2"/>
              <a:buChar char="§"/>
            </a:pPr>
            <a:r>
              <a:rPr lang="fr-FR" sz="1600" dirty="0"/>
              <a:t>facturation en tiers-payant sur feuille de soins électronique :</a:t>
            </a:r>
          </a:p>
          <a:p>
            <a:pPr marL="1457325" lvl="3" indent="-542925">
              <a:spcBef>
                <a:spcPts val="1000"/>
              </a:spcBef>
              <a:buClr>
                <a:srgbClr val="009ABC"/>
              </a:buClr>
              <a:buFont typeface="Wingdings" panose="05000000000000000000" pitchFamily="2" charset="2"/>
              <a:buChar char="§"/>
            </a:pPr>
            <a:r>
              <a:rPr lang="fr-FR" sz="1400" dirty="0"/>
              <a:t>Avec carte Vitale à jour : elle porte la mention des droits à la complémentaire santé solidaire. </a:t>
            </a:r>
          </a:p>
          <a:p>
            <a:pPr marL="1457325" lvl="3" indent="-542925">
              <a:spcBef>
                <a:spcPts val="1000"/>
              </a:spcBef>
              <a:buClr>
                <a:srgbClr val="009ABC"/>
              </a:buClr>
              <a:buFont typeface="Wingdings" panose="05000000000000000000" pitchFamily="2" charset="2"/>
              <a:buChar char="§"/>
            </a:pPr>
            <a:r>
              <a:rPr lang="fr-FR" sz="1400" dirty="0"/>
              <a:t>Avec carte Vitale non à jour : le patient doit présenter son attestation papier avec ses droits en cours de validité. </a:t>
            </a:r>
          </a:p>
          <a:p>
            <a:pPr marL="1371600" lvl="3" indent="0">
              <a:buClr>
                <a:srgbClr val="FF5050"/>
              </a:buClr>
              <a:buNone/>
            </a:pPr>
            <a:endParaRPr lang="fr-FR" sz="1100" dirty="0"/>
          </a:p>
          <a:p>
            <a:pPr marL="542925" lvl="1" indent="-542925">
              <a:spcBef>
                <a:spcPts val="1000"/>
              </a:spcBef>
              <a:buBlip>
                <a:blip r:embed="rId3"/>
              </a:buBlip>
            </a:pPr>
            <a:endParaRPr lang="fr-FR" dirty="0"/>
          </a:p>
        </p:txBody>
      </p:sp>
      <p:sp>
        <p:nvSpPr>
          <p:cNvPr id="4" name="Espace réservé du numéro de diapositive 3"/>
          <p:cNvSpPr>
            <a:spLocks noGrp="1"/>
          </p:cNvSpPr>
          <p:nvPr>
            <p:ph type="sldNum" sz="quarter" idx="12"/>
          </p:nvPr>
        </p:nvSpPr>
        <p:spPr/>
        <p:txBody>
          <a:bodyPr/>
          <a:lstStyle/>
          <a:p>
            <a:fld id="{D0069F3E-E0E9-42B9-AF30-FECA7BEF6747}" type="slidenum">
              <a:rPr lang="fr-FR" smtClean="0"/>
              <a:pPr/>
              <a:t>21</a:t>
            </a:fld>
            <a:endParaRPr lang="fr-FR" dirty="0"/>
          </a:p>
        </p:txBody>
      </p:sp>
      <p:pic>
        <p:nvPicPr>
          <p:cNvPr id="5" name="Image 4">
            <a:extLst>
              <a:ext uri="{FF2B5EF4-FFF2-40B4-BE49-F238E27FC236}">
                <a16:creationId xmlns:a16="http://schemas.microsoft.com/office/drawing/2014/main" xmlns="" id="{74ECFF53-AE6D-461B-ADB8-2D2A4BBA81DC}"/>
              </a:ext>
            </a:extLst>
          </p:cNvPr>
          <p:cNvPicPr>
            <a:picLocks noChangeAspect="1"/>
          </p:cNvPicPr>
          <p:nvPr/>
        </p:nvPicPr>
        <p:blipFill>
          <a:blip r:embed="rId4" cstate="print"/>
          <a:stretch>
            <a:fillRect/>
          </a:stretch>
        </p:blipFill>
        <p:spPr>
          <a:xfrm>
            <a:off x="5180785" y="2492835"/>
            <a:ext cx="3543329" cy="924030"/>
          </a:xfrm>
          <a:prstGeom prst="rect">
            <a:avLst/>
          </a:prstGeom>
        </p:spPr>
      </p:pic>
      <p:sp>
        <p:nvSpPr>
          <p:cNvPr id="6" name="Espace réservé du contenu 2">
            <a:extLst>
              <a:ext uri="{FF2B5EF4-FFF2-40B4-BE49-F238E27FC236}">
                <a16:creationId xmlns:a16="http://schemas.microsoft.com/office/drawing/2014/main" xmlns="" id="{97BCE52B-A5D3-4039-ACB2-5D928B56D9BE}"/>
              </a:ext>
            </a:extLst>
          </p:cNvPr>
          <p:cNvSpPr txBox="1">
            <a:spLocks/>
          </p:cNvSpPr>
          <p:nvPr/>
        </p:nvSpPr>
        <p:spPr>
          <a:xfrm>
            <a:off x="97085" y="2027078"/>
            <a:ext cx="5381393" cy="2803844"/>
          </a:xfrm>
          <a:prstGeom prst="rect">
            <a:avLst/>
          </a:prstGeom>
        </p:spPr>
        <p:txBody>
          <a:bodyPr vert="horz" wrap="square" lIns="91440" tIns="45720" rIns="91440" bIns="45720" rtlCol="0">
            <a:spAutoFit/>
          </a:bodyPr>
          <a:lstStyle>
            <a:lvl1pPr marL="542925" indent="-542925" algn="l" defTabSz="914400" rtl="0" eaLnBrk="1" latinLnBrk="0" hangingPunct="1">
              <a:lnSpc>
                <a:spcPct val="90000"/>
              </a:lnSpc>
              <a:spcBef>
                <a:spcPts val="1000"/>
              </a:spcBef>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9BBE"/>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6C31E"/>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1980000" indent="-180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00125" lvl="2" indent="-542925">
              <a:spcBef>
                <a:spcPts val="1000"/>
              </a:spcBef>
              <a:buClr>
                <a:srgbClr val="009ABC"/>
              </a:buClr>
              <a:buFont typeface="Wingdings" panose="05000000000000000000" pitchFamily="2" charset="2"/>
              <a:buChar char="§"/>
            </a:pPr>
            <a:r>
              <a:rPr lang="fr-FR" sz="1600" dirty="0"/>
              <a:t>respect des tarifs conventionnels (quel que soit le secteur d’activité), </a:t>
            </a:r>
            <a:endParaRPr lang="fr-FR" sz="1000" dirty="0"/>
          </a:p>
          <a:p>
            <a:pPr marL="1000125" lvl="2" indent="-542925">
              <a:spcBef>
                <a:spcPts val="1000"/>
              </a:spcBef>
              <a:buClr>
                <a:srgbClr val="009ABC"/>
              </a:buClr>
              <a:buFont typeface="Wingdings" panose="05000000000000000000" pitchFamily="2" charset="2"/>
              <a:buChar char="§"/>
            </a:pPr>
            <a:r>
              <a:rPr lang="fr-FR" sz="1600" dirty="0"/>
              <a:t>application du tiers payant intégral pour les bénéficiaires (qu’il s’agisse d’une feuille de soins papier ou électronique) ;</a:t>
            </a:r>
            <a:endParaRPr lang="fr-FR" sz="1000" dirty="0"/>
          </a:p>
          <a:p>
            <a:pPr marL="1000125" lvl="2" indent="-542925">
              <a:spcBef>
                <a:spcPts val="1000"/>
              </a:spcBef>
              <a:buClr>
                <a:srgbClr val="009ABC"/>
              </a:buClr>
              <a:buFont typeface="Wingdings" panose="05000000000000000000" pitchFamily="2" charset="2"/>
              <a:buChar char="§"/>
            </a:pPr>
            <a:r>
              <a:rPr lang="fr-FR" sz="1600" dirty="0"/>
              <a:t>pratique du tiers payant sur la part obligatoire pendant 12 mois après la fin de la complémentaire santé solidaire (sur présentation par l’assuré d'une attestation de tiers payant)</a:t>
            </a:r>
          </a:p>
          <a:p>
            <a:pPr marL="0" lvl="1" indent="0">
              <a:spcBef>
                <a:spcPts val="1000"/>
              </a:spcBef>
              <a:buNone/>
            </a:pPr>
            <a:endParaRPr lang="fr-FR" dirty="0"/>
          </a:p>
        </p:txBody>
      </p:sp>
    </p:spTree>
    <p:extLst>
      <p:ext uri="{BB962C8B-B14F-4D97-AF65-F5344CB8AC3E}">
        <p14:creationId xmlns:p14="http://schemas.microsoft.com/office/powerpoint/2010/main" xmlns="" val="224314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0411" y="160012"/>
            <a:ext cx="8319407" cy="424732"/>
          </a:xfrm>
        </p:spPr>
        <p:txBody>
          <a:bodyPr/>
          <a:lstStyle/>
          <a:p>
            <a:r>
              <a:rPr lang="fr-FR" dirty="0"/>
              <a:t>Des évolutions allant dans le bon sens</a:t>
            </a:r>
          </a:p>
        </p:txBody>
      </p:sp>
      <p:sp>
        <p:nvSpPr>
          <p:cNvPr id="3" name="Espace réservé du contenu 2"/>
          <p:cNvSpPr>
            <a:spLocks noGrp="1"/>
          </p:cNvSpPr>
          <p:nvPr>
            <p:ph idx="1"/>
          </p:nvPr>
        </p:nvSpPr>
        <p:spPr>
          <a:xfrm>
            <a:off x="120073" y="1103218"/>
            <a:ext cx="8737725" cy="5328638"/>
          </a:xfrm>
        </p:spPr>
        <p:txBody>
          <a:bodyPr/>
          <a:lstStyle/>
          <a:p>
            <a:pPr marL="342900" lvl="1" indent="-342900">
              <a:spcBef>
                <a:spcPts val="1000"/>
              </a:spcBef>
              <a:buFont typeface="Wingdings" panose="05000000000000000000" pitchFamily="2" charset="2"/>
              <a:buChar char="§"/>
            </a:pPr>
            <a:endParaRPr lang="fr-FR" sz="1600" dirty="0"/>
          </a:p>
          <a:p>
            <a:pPr marL="542925" lvl="1" indent="-542925">
              <a:spcBef>
                <a:spcPts val="1000"/>
              </a:spcBef>
              <a:buClr>
                <a:srgbClr val="FF5050"/>
              </a:buClr>
              <a:buFont typeface="Wingdings" panose="05000000000000000000" pitchFamily="2" charset="2"/>
              <a:buChar char="§"/>
            </a:pPr>
            <a:r>
              <a:rPr lang="fr-FR" sz="2000" dirty="0"/>
              <a:t>Avec la réforme, les professionnels de santé ne seront face qu’à un seul dispositif, dont ils ont en général une bonne connaissance.</a:t>
            </a:r>
          </a:p>
          <a:p>
            <a:pPr marL="342900" lvl="1" indent="-342900">
              <a:spcBef>
                <a:spcPts val="1000"/>
              </a:spcBef>
              <a:buFont typeface="Wingdings" panose="05000000000000000000" pitchFamily="2" charset="2"/>
              <a:buChar char="§"/>
            </a:pPr>
            <a:endParaRPr lang="fr-FR" dirty="0"/>
          </a:p>
          <a:p>
            <a:pPr marL="542925" lvl="1" indent="-542925">
              <a:spcBef>
                <a:spcPts val="1000"/>
              </a:spcBef>
              <a:buClr>
                <a:srgbClr val="FF5050"/>
              </a:buClr>
              <a:buFont typeface="Wingdings" panose="05000000000000000000" pitchFamily="2" charset="2"/>
              <a:buChar char="§"/>
            </a:pPr>
            <a:r>
              <a:rPr lang="fr-FR" sz="2000" dirty="0"/>
              <a:t>La disparition du tiers payant social (possibilité d’avoir le tiers payant en présentant l’attestation TPS même si l’on ne souscrit pas un contrat ACS) devrait en outre être source de simplification. </a:t>
            </a:r>
          </a:p>
          <a:p>
            <a:pPr marL="1000125" lvl="2" indent="-542925">
              <a:spcBef>
                <a:spcPts val="1000"/>
              </a:spcBef>
              <a:buClr>
                <a:srgbClr val="009ABC"/>
              </a:buClr>
              <a:buFont typeface="Wingdings" panose="05000000000000000000" pitchFamily="2" charset="2"/>
              <a:buChar char="§"/>
            </a:pPr>
            <a:r>
              <a:rPr lang="fr-FR" sz="1600" dirty="0"/>
              <a:t>A noter : Les attestations TPS restent utilisables jusqu’à la fin de leur durée de validité (total 18 mois). Il y aura donc une période de transition.</a:t>
            </a:r>
          </a:p>
          <a:p>
            <a:pPr marL="542925" lvl="1" indent="-542925">
              <a:spcBef>
                <a:spcPts val="1000"/>
              </a:spcBef>
              <a:buFont typeface="Wingdings" panose="05000000000000000000" pitchFamily="2" charset="2"/>
              <a:buChar char="§"/>
            </a:pPr>
            <a:endParaRPr lang="fr-FR" dirty="0"/>
          </a:p>
          <a:p>
            <a:pPr marL="542925" lvl="1" indent="-542925">
              <a:spcBef>
                <a:spcPts val="1000"/>
              </a:spcBef>
              <a:buClr>
                <a:srgbClr val="FF5050"/>
              </a:buClr>
              <a:buFont typeface="Wingdings" panose="05000000000000000000" pitchFamily="2" charset="2"/>
              <a:buChar char="§"/>
            </a:pPr>
            <a:r>
              <a:rPr lang="fr-FR" sz="2000" dirty="0"/>
              <a:t>En cas de suspension des droits, si la carte vitale du bénéficiaire n’est pas à jour, l’assurance maladie obligatoire rembourse le professionnel de santé qui l’a reçu (garantie de paiement).</a:t>
            </a:r>
          </a:p>
          <a:p>
            <a:pPr marL="542925" lvl="1" indent="-542925">
              <a:spcBef>
                <a:spcPts val="1000"/>
              </a:spcBef>
              <a:buFont typeface="Wingdings" panose="05000000000000000000" pitchFamily="2" charset="2"/>
              <a:buChar char="§"/>
            </a:pPr>
            <a:endParaRPr lang="fr-FR" sz="1600" dirty="0"/>
          </a:p>
          <a:p>
            <a:pPr marL="0" lvl="1" indent="0">
              <a:spcBef>
                <a:spcPts val="1000"/>
              </a:spcBef>
              <a:buNone/>
            </a:pPr>
            <a:endParaRPr lang="fr-FR" dirty="0"/>
          </a:p>
        </p:txBody>
      </p:sp>
      <p:sp>
        <p:nvSpPr>
          <p:cNvPr id="4" name="Espace réservé du numéro de diapositive 3"/>
          <p:cNvSpPr>
            <a:spLocks noGrp="1"/>
          </p:cNvSpPr>
          <p:nvPr>
            <p:ph type="sldNum" sz="quarter" idx="12"/>
          </p:nvPr>
        </p:nvSpPr>
        <p:spPr/>
        <p:txBody>
          <a:bodyPr/>
          <a:lstStyle/>
          <a:p>
            <a:fld id="{D0069F3E-E0E9-42B9-AF30-FECA7BEF6747}" type="slidenum">
              <a:rPr lang="fr-FR" smtClean="0"/>
              <a:pPr/>
              <a:t>22</a:t>
            </a:fld>
            <a:endParaRPr lang="fr-FR" dirty="0"/>
          </a:p>
        </p:txBody>
      </p:sp>
    </p:spTree>
    <p:extLst>
      <p:ext uri="{BB962C8B-B14F-4D97-AF65-F5344CB8AC3E}">
        <p14:creationId xmlns:p14="http://schemas.microsoft.com/office/powerpoint/2010/main" xmlns="" val="132579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840699" y="1801223"/>
            <a:ext cx="5033221" cy="3788227"/>
          </a:xfrm>
        </p:spPr>
        <p:txBody>
          <a:bodyPr anchor="ctr">
            <a:noAutofit/>
          </a:bodyPr>
          <a:lstStyle/>
          <a:p>
            <a:pPr>
              <a:buFont typeface="+mj-lt"/>
              <a:buAutoNum type="arabicPeriod"/>
            </a:pPr>
            <a:r>
              <a:rPr lang="fr-FR" sz="1400" dirty="0">
                <a:sym typeface="Wingdings" pitchFamily="2" charset="2"/>
              </a:rPr>
              <a:t>Principe de la réforme</a:t>
            </a:r>
          </a:p>
          <a:p>
            <a:pPr>
              <a:buFont typeface="+mj-lt"/>
              <a:buAutoNum type="arabicPeriod"/>
            </a:pPr>
            <a:r>
              <a:rPr lang="fr-FR" sz="1400" dirty="0">
                <a:sym typeface="Wingdings" pitchFamily="2" charset="2"/>
              </a:rPr>
              <a:t>Modalités pratiques pour les assurés</a:t>
            </a:r>
          </a:p>
          <a:p>
            <a:pPr>
              <a:buFont typeface="+mj-lt"/>
              <a:buAutoNum type="arabicPeriod"/>
            </a:pPr>
            <a:r>
              <a:rPr lang="fr-FR" sz="1400" dirty="0">
                <a:sym typeface="Wingdings" pitchFamily="2" charset="2"/>
              </a:rPr>
              <a:t>Impact pour les professionnels de santé</a:t>
            </a:r>
          </a:p>
          <a:p>
            <a:pPr>
              <a:buFont typeface="+mj-lt"/>
              <a:buAutoNum type="arabicPeriod"/>
            </a:pPr>
            <a:r>
              <a:rPr lang="fr-FR" sz="1400" dirty="0">
                <a:sym typeface="Wingdings" pitchFamily="2" charset="2"/>
              </a:rPr>
              <a:t>Communication</a:t>
            </a:r>
          </a:p>
          <a:p>
            <a:pPr>
              <a:buFont typeface="+mj-lt"/>
              <a:buAutoNum type="arabicPeriod"/>
            </a:pPr>
            <a:r>
              <a:rPr lang="fr-FR" sz="1400" dirty="0">
                <a:sym typeface="Wingdings" pitchFamily="2" charset="2"/>
              </a:rPr>
              <a:t>Ressources utiles</a:t>
            </a:r>
          </a:p>
        </p:txBody>
      </p:sp>
      <p:sp>
        <p:nvSpPr>
          <p:cNvPr id="7" name="Rectangle : coins arrondis 6">
            <a:extLst>
              <a:ext uri="{FF2B5EF4-FFF2-40B4-BE49-F238E27FC236}">
                <a16:creationId xmlns:a16="http://schemas.microsoft.com/office/drawing/2014/main" xmlns="" id="{90E18752-1ADF-4044-B034-6B32BF499EEA}"/>
              </a:ext>
            </a:extLst>
          </p:cNvPr>
          <p:cNvSpPr/>
          <p:nvPr/>
        </p:nvSpPr>
        <p:spPr>
          <a:xfrm>
            <a:off x="829077" y="3481789"/>
            <a:ext cx="5044843" cy="427093"/>
          </a:xfrm>
          <a:prstGeom prst="roundRect">
            <a:avLst/>
          </a:prstGeom>
          <a:solidFill>
            <a:srgbClr val="5B9BD5">
              <a:alpha val="4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840699" y="546291"/>
            <a:ext cx="5605629" cy="1178814"/>
          </a:xfrm>
        </p:spPr>
        <p:txBody>
          <a:bodyPr>
            <a:normAutofit/>
          </a:bodyPr>
          <a:lstStyle/>
          <a:p>
            <a:r>
              <a:rPr lang="fr-FR" sz="2800" dirty="0">
                <a:solidFill>
                  <a:srgbClr val="009ABC"/>
                </a:solidFill>
              </a:rPr>
              <a:t>La réforme des dispositifs d’aide </a:t>
            </a:r>
            <a:br>
              <a:rPr lang="fr-FR" sz="2800" dirty="0">
                <a:solidFill>
                  <a:srgbClr val="009ABC"/>
                </a:solidFill>
              </a:rPr>
            </a:br>
            <a:r>
              <a:rPr lang="fr-FR" sz="2800" dirty="0">
                <a:solidFill>
                  <a:srgbClr val="009ABC"/>
                </a:solidFill>
              </a:rPr>
              <a:t>à la complémentaire santé</a:t>
            </a:r>
            <a:endParaRPr lang="fr-FR" sz="2800" b="1" dirty="0"/>
          </a:p>
        </p:txBody>
      </p:sp>
      <p:pic>
        <p:nvPicPr>
          <p:cNvPr id="3" name="Image 2"/>
          <p:cNvPicPr>
            <a:picLocks noChangeAspect="1"/>
          </p:cNvPicPr>
          <p:nvPr/>
        </p:nvPicPr>
        <p:blipFill>
          <a:blip r:embed="rId3" cstate="print"/>
          <a:stretch>
            <a:fillRect/>
          </a:stretch>
        </p:blipFill>
        <p:spPr>
          <a:xfrm>
            <a:off x="6465356" y="3384837"/>
            <a:ext cx="1462672" cy="104063"/>
          </a:xfrm>
          <a:prstGeom prst="rect">
            <a:avLst/>
          </a:prstGeom>
        </p:spPr>
      </p:pic>
      <p:sp>
        <p:nvSpPr>
          <p:cNvPr id="4" name="Espace réservé du numéro de diapositive 3"/>
          <p:cNvSpPr>
            <a:spLocks noGrp="1"/>
          </p:cNvSpPr>
          <p:nvPr>
            <p:ph type="sldNum" sz="quarter" idx="12"/>
          </p:nvPr>
        </p:nvSpPr>
        <p:spPr>
          <a:xfrm>
            <a:off x="7576075" y="6415760"/>
            <a:ext cx="759278" cy="273844"/>
          </a:xfrm>
        </p:spPr>
        <p:txBody>
          <a:bodyPr>
            <a:normAutofit/>
          </a:bodyPr>
          <a:lstStyle/>
          <a:p>
            <a:pPr>
              <a:spcAft>
                <a:spcPts val="600"/>
              </a:spcAft>
            </a:pPr>
            <a:fld id="{D0069F3E-E0E9-42B9-AF30-FECA7BEF6747}" type="slidenum">
              <a:rPr lang="fr-FR" sz="920" smtClean="0">
                <a:solidFill>
                  <a:srgbClr val="FFFFFF"/>
                </a:solidFill>
              </a:rPr>
              <a:pPr>
                <a:spcAft>
                  <a:spcPts val="600"/>
                </a:spcAft>
              </a:pPr>
              <a:t>23</a:t>
            </a:fld>
            <a:endParaRPr lang="fr-FR" sz="920">
              <a:solidFill>
                <a:srgbClr val="FFFFFF"/>
              </a:solidFill>
            </a:endParaRPr>
          </a:p>
        </p:txBody>
      </p:sp>
      <p:pic>
        <p:nvPicPr>
          <p:cNvPr id="5" name="Image 4">
            <a:extLst>
              <a:ext uri="{FF2B5EF4-FFF2-40B4-BE49-F238E27FC236}">
                <a16:creationId xmlns:a16="http://schemas.microsoft.com/office/drawing/2014/main" xmlns="" id="{DE696B00-8AA8-488E-B635-11ED59B34E82}"/>
              </a:ext>
            </a:extLst>
          </p:cNvPr>
          <p:cNvPicPr>
            <a:picLocks noChangeAspect="1"/>
          </p:cNvPicPr>
          <p:nvPr/>
        </p:nvPicPr>
        <p:blipFill>
          <a:blip r:embed="rId4" cstate="print"/>
          <a:stretch>
            <a:fillRect/>
          </a:stretch>
        </p:blipFill>
        <p:spPr>
          <a:xfrm>
            <a:off x="6376665" y="2771909"/>
            <a:ext cx="1625540" cy="1314181"/>
          </a:xfrm>
          <a:prstGeom prst="rect">
            <a:avLst/>
          </a:prstGeom>
        </p:spPr>
      </p:pic>
    </p:spTree>
    <p:extLst>
      <p:ext uri="{BB962C8B-B14F-4D97-AF65-F5344CB8AC3E}">
        <p14:creationId xmlns:p14="http://schemas.microsoft.com/office/powerpoint/2010/main" xmlns="" val="71545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3.05556E-6 -4.07407E-6 L -0.00017 0.04584 " pathEditMode="relative" rAng="0" ptsTypes="AA">
                                      <p:cBhvr>
                                        <p:cTn id="6" dur="2000" fill="hold"/>
                                        <p:tgtEl>
                                          <p:spTgt spid="7"/>
                                        </p:tgtEl>
                                        <p:attrNameLst>
                                          <p:attrName>ppt_x</p:attrName>
                                          <p:attrName>ppt_y</p:attrName>
                                        </p:attrNameLst>
                                      </p:cBhvr>
                                      <p:rCtr x="-17" y="22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xmlns="" id="{DAEC07AF-8435-4837-97FD-2894616E66CA}"/>
              </a:ext>
            </a:extLst>
          </p:cNvPr>
          <p:cNvPicPr>
            <a:picLocks noChangeAspect="1"/>
          </p:cNvPicPr>
          <p:nvPr/>
        </p:nvPicPr>
        <p:blipFill>
          <a:blip r:embed="rId3" cstate="print"/>
          <a:stretch>
            <a:fillRect/>
          </a:stretch>
        </p:blipFill>
        <p:spPr>
          <a:xfrm>
            <a:off x="6646437" y="561257"/>
            <a:ext cx="2145100" cy="2196012"/>
          </a:xfrm>
          <a:prstGeom prst="rect">
            <a:avLst/>
          </a:prstGeom>
        </p:spPr>
      </p:pic>
      <p:sp>
        <p:nvSpPr>
          <p:cNvPr id="2" name="Titre 1"/>
          <p:cNvSpPr>
            <a:spLocks noGrp="1"/>
          </p:cNvSpPr>
          <p:nvPr>
            <p:ph type="title"/>
          </p:nvPr>
        </p:nvSpPr>
        <p:spPr>
          <a:xfrm>
            <a:off x="592475" y="136524"/>
            <a:ext cx="8319407" cy="424732"/>
          </a:xfrm>
        </p:spPr>
        <p:txBody>
          <a:bodyPr/>
          <a:lstStyle/>
          <a:p>
            <a:r>
              <a:rPr lang="fr-FR" dirty="0"/>
              <a:t>La communication grand public</a:t>
            </a:r>
          </a:p>
        </p:txBody>
      </p:sp>
      <p:sp>
        <p:nvSpPr>
          <p:cNvPr id="4" name="Espace réservé du numéro de diapositive 3"/>
          <p:cNvSpPr>
            <a:spLocks noGrp="1"/>
          </p:cNvSpPr>
          <p:nvPr>
            <p:ph type="sldNum" sz="quarter" idx="12"/>
          </p:nvPr>
        </p:nvSpPr>
        <p:spPr/>
        <p:txBody>
          <a:bodyPr/>
          <a:lstStyle/>
          <a:p>
            <a:fld id="{D0069F3E-E0E9-42B9-AF30-FECA7BEF6747}" type="slidenum">
              <a:rPr lang="fr-FR" smtClean="0"/>
              <a:pPr/>
              <a:t>24</a:t>
            </a:fld>
            <a:endParaRPr lang="fr-FR" dirty="0"/>
          </a:p>
        </p:txBody>
      </p:sp>
      <p:sp>
        <p:nvSpPr>
          <p:cNvPr id="9" name="Espace réservé du contenu 2"/>
          <p:cNvSpPr txBox="1">
            <a:spLocks/>
          </p:cNvSpPr>
          <p:nvPr/>
        </p:nvSpPr>
        <p:spPr>
          <a:xfrm>
            <a:off x="102392" y="1101709"/>
            <a:ext cx="8939215" cy="6122189"/>
          </a:xfrm>
          <a:prstGeom prst="rect">
            <a:avLst/>
          </a:prstGeom>
        </p:spPr>
        <p:txBody>
          <a:bodyPr vert="horz" wrap="square" lIns="91440" tIns="45720" rIns="91440" bIns="45720" rtlCol="0">
            <a:spAutoFit/>
          </a:bodyPr>
          <a:lstStyle>
            <a:lvl1pPr marL="542925" indent="-542925" algn="l" defTabSz="914400" rtl="0" eaLnBrk="1" latinLnBrk="0" hangingPunct="1">
              <a:lnSpc>
                <a:spcPct val="90000"/>
              </a:lnSpc>
              <a:spcBef>
                <a:spcPts val="1000"/>
              </a:spcBef>
              <a:buFontTx/>
              <a:buBlip>
                <a:blip r:embed="rId4"/>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9BBE"/>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6C31E"/>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1980000" indent="-180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2925" lvl="1" indent="-542925">
              <a:spcBef>
                <a:spcPts val="1000"/>
              </a:spcBef>
              <a:buFont typeface="Wingdings" panose="05000000000000000000" pitchFamily="2" charset="2"/>
              <a:buChar char="§"/>
            </a:pPr>
            <a:r>
              <a:rPr lang="fr-FR" sz="1800" dirty="0">
                <a:solidFill>
                  <a:prstClr val="black"/>
                </a:solidFill>
              </a:rPr>
              <a:t>Une campagne grand public sera lancée à l’automne pour mettre en avant les bénéfices de la réforme et inciter les assurés à </a:t>
            </a:r>
            <a:r>
              <a:rPr lang="fr-FR" sz="1800" dirty="0"/>
              <a:t>s’informer sur leurs droits et à </a:t>
            </a:r>
            <a:r>
              <a:rPr lang="fr-FR" sz="1800" dirty="0">
                <a:solidFill>
                  <a:prstClr val="black"/>
                </a:solidFill>
              </a:rPr>
              <a:t>utiliser des simulateurs</a:t>
            </a:r>
          </a:p>
          <a:p>
            <a:pPr marL="542925" lvl="1" indent="-542925">
              <a:spcBef>
                <a:spcPts val="1000"/>
              </a:spcBef>
              <a:buFont typeface="Wingdings" panose="05000000000000000000" pitchFamily="2" charset="2"/>
              <a:buChar char="§"/>
            </a:pPr>
            <a:r>
              <a:rPr lang="fr-FR" sz="1800" dirty="0">
                <a:solidFill>
                  <a:prstClr val="black"/>
                </a:solidFill>
              </a:rPr>
              <a:t>Elle s’adressera à un public très large</a:t>
            </a:r>
          </a:p>
          <a:p>
            <a:pPr marL="542925" lvl="1" indent="-542925">
              <a:spcBef>
                <a:spcPts val="1000"/>
              </a:spcBef>
              <a:buFont typeface="Wingdings" panose="05000000000000000000" pitchFamily="2" charset="2"/>
              <a:buChar char="§"/>
            </a:pPr>
            <a:r>
              <a:rPr lang="fr-FR" sz="1800" dirty="0">
                <a:solidFill>
                  <a:prstClr val="black"/>
                </a:solidFill>
              </a:rPr>
              <a:t>L’approche créative est en cours de définition</a:t>
            </a:r>
          </a:p>
          <a:p>
            <a:pPr marL="542925" lvl="1" indent="-542925">
              <a:spcBef>
                <a:spcPts val="1000"/>
              </a:spcBef>
              <a:buFont typeface="Wingdings" panose="05000000000000000000" pitchFamily="2" charset="2"/>
              <a:buChar char="§"/>
            </a:pPr>
            <a:r>
              <a:rPr lang="fr-FR" sz="1800" dirty="0">
                <a:solidFill>
                  <a:prstClr val="black"/>
                </a:solidFill>
              </a:rPr>
              <a:t>La campagne s’appuiera également sur les acteurs de terrain au contact des publics éligibles :	</a:t>
            </a:r>
          </a:p>
          <a:p>
            <a:pPr marL="1000125" lvl="2" indent="-542925">
              <a:spcBef>
                <a:spcPts val="1000"/>
              </a:spcBef>
              <a:buFont typeface="Wingdings" panose="05000000000000000000" pitchFamily="2" charset="2"/>
              <a:buChar char="§"/>
            </a:pPr>
            <a:r>
              <a:rPr lang="fr-FR" sz="1400" dirty="0">
                <a:solidFill>
                  <a:prstClr val="black"/>
                </a:solidFill>
              </a:rPr>
              <a:t>CAF, Conseils départementaux, CARSAT, Centres d’examen de santé, CCAS, organismes complémentaires, PASS, </a:t>
            </a:r>
            <a:r>
              <a:rPr lang="fr-FR" sz="1400" dirty="0" err="1">
                <a:solidFill>
                  <a:prstClr val="black"/>
                </a:solidFill>
              </a:rPr>
              <a:t>etc</a:t>
            </a:r>
            <a:endParaRPr lang="fr-FR" sz="1400" dirty="0">
              <a:solidFill>
                <a:prstClr val="black"/>
              </a:solidFill>
            </a:endParaRPr>
          </a:p>
          <a:p>
            <a:pPr marL="1000125" lvl="2" indent="-542925">
              <a:spcBef>
                <a:spcPts val="1000"/>
              </a:spcBef>
              <a:buFont typeface="Wingdings" panose="05000000000000000000" pitchFamily="2" charset="2"/>
              <a:buChar char="§"/>
            </a:pPr>
            <a:r>
              <a:rPr lang="fr-FR" sz="1400" dirty="0">
                <a:solidFill>
                  <a:prstClr val="black"/>
                </a:solidFill>
              </a:rPr>
              <a:t>Des outils simples seront mis à disposition des partenaires :</a:t>
            </a:r>
            <a:r>
              <a:rPr lang="fr-FR" sz="1200" dirty="0">
                <a:solidFill>
                  <a:prstClr val="black"/>
                </a:solidFill>
              </a:rPr>
              <a:t> </a:t>
            </a:r>
          </a:p>
          <a:p>
            <a:pPr marL="1457325" lvl="3" indent="-542925">
              <a:spcBef>
                <a:spcPts val="1000"/>
              </a:spcBef>
              <a:buFont typeface="Wingdings" panose="05000000000000000000" pitchFamily="2" charset="2"/>
              <a:buChar char="§"/>
            </a:pPr>
            <a:r>
              <a:rPr lang="fr-FR" sz="1400" dirty="0">
                <a:solidFill>
                  <a:prstClr val="black"/>
                </a:solidFill>
              </a:rPr>
              <a:t>Fiche argumentaire : la complémentaire santé solidaire en quelques mots + réponses aux questions les plus fréquentes</a:t>
            </a:r>
          </a:p>
          <a:p>
            <a:pPr marL="1457325" lvl="3" indent="-542925">
              <a:spcBef>
                <a:spcPts val="1000"/>
              </a:spcBef>
              <a:buFont typeface="Wingdings" panose="05000000000000000000" pitchFamily="2" charset="2"/>
              <a:buChar char="§"/>
            </a:pPr>
            <a:r>
              <a:rPr lang="fr-FR" sz="1400" dirty="0">
                <a:solidFill>
                  <a:prstClr val="black"/>
                </a:solidFill>
              </a:rPr>
              <a:t>Fiche démarches : comment faire  une demande / renouveler?</a:t>
            </a:r>
          </a:p>
          <a:p>
            <a:pPr marL="1000125" lvl="2" indent="-542925">
              <a:spcBef>
                <a:spcPts val="1000"/>
              </a:spcBef>
              <a:buFont typeface="Wingdings" panose="05000000000000000000" pitchFamily="2" charset="2"/>
              <a:buChar char="§"/>
            </a:pPr>
            <a:r>
              <a:rPr lang="fr-FR" sz="1400" dirty="0">
                <a:solidFill>
                  <a:prstClr val="black"/>
                </a:solidFill>
              </a:rPr>
              <a:t>Des supports d’information à destination des assurés :</a:t>
            </a:r>
          </a:p>
          <a:p>
            <a:pPr marL="1457325" lvl="3" indent="-542925">
              <a:spcBef>
                <a:spcPts val="1000"/>
              </a:spcBef>
              <a:buFont typeface="Wingdings" panose="05000000000000000000" pitchFamily="2" charset="2"/>
              <a:buChar char="§"/>
            </a:pPr>
            <a:r>
              <a:rPr lang="fr-FR" sz="1400" dirty="0">
                <a:solidFill>
                  <a:prstClr val="black"/>
                </a:solidFill>
              </a:rPr>
              <a:t>Affiches, </a:t>
            </a:r>
            <a:r>
              <a:rPr lang="fr-FR" sz="1400" dirty="0"/>
              <a:t>dépliants, </a:t>
            </a:r>
            <a:r>
              <a:rPr lang="fr-FR" sz="1400" dirty="0">
                <a:solidFill>
                  <a:prstClr val="black"/>
                </a:solidFill>
              </a:rPr>
              <a:t>vidéo d’animation</a:t>
            </a:r>
          </a:p>
          <a:p>
            <a:pPr marL="1457325" lvl="3" indent="-542925">
              <a:spcBef>
                <a:spcPts val="1000"/>
              </a:spcBef>
              <a:buFont typeface="Wingdings" panose="05000000000000000000" pitchFamily="2" charset="2"/>
              <a:buChar char="§"/>
            </a:pPr>
            <a:endParaRPr lang="fr-FR" sz="1200" dirty="0">
              <a:solidFill>
                <a:prstClr val="black"/>
              </a:solidFill>
            </a:endParaRPr>
          </a:p>
          <a:p>
            <a:pPr marL="542925" lvl="1" indent="-542925">
              <a:spcBef>
                <a:spcPts val="1000"/>
              </a:spcBef>
              <a:buFont typeface="Wingdings" panose="05000000000000000000" pitchFamily="2" charset="2"/>
              <a:buChar char="§"/>
            </a:pPr>
            <a:r>
              <a:rPr lang="fr-FR" sz="1800" dirty="0">
                <a:solidFill>
                  <a:prstClr val="black"/>
                </a:solidFill>
              </a:rPr>
              <a:t>Des opérations ciblées seront par ailleurs menées par les caisses </a:t>
            </a:r>
            <a:r>
              <a:rPr lang="fr-FR" sz="1800" dirty="0"/>
              <a:t>d’assurance maladie </a:t>
            </a:r>
            <a:r>
              <a:rPr lang="fr-FR" sz="1800" dirty="0">
                <a:solidFill>
                  <a:prstClr val="black"/>
                </a:solidFill>
              </a:rPr>
              <a:t>auprès des bénéficiaires ACS.</a:t>
            </a:r>
          </a:p>
          <a:p>
            <a:pPr marL="457200" lvl="2" indent="0">
              <a:spcBef>
                <a:spcPts val="1000"/>
              </a:spcBef>
              <a:buNone/>
            </a:pPr>
            <a:endParaRPr lang="fr-FR" sz="1400" dirty="0">
              <a:solidFill>
                <a:prstClr val="black"/>
              </a:solidFill>
            </a:endParaRPr>
          </a:p>
          <a:p>
            <a:pPr marL="0" lvl="1" indent="0">
              <a:spcBef>
                <a:spcPts val="1000"/>
              </a:spcBef>
              <a:buFont typeface="Calibri" panose="020F0502020204030204" pitchFamily="34" charset="0"/>
              <a:buNone/>
            </a:pPr>
            <a:endParaRPr lang="fr-FR" sz="1500" dirty="0"/>
          </a:p>
        </p:txBody>
      </p:sp>
    </p:spTree>
    <p:extLst>
      <p:ext uri="{BB962C8B-B14F-4D97-AF65-F5344CB8AC3E}">
        <p14:creationId xmlns:p14="http://schemas.microsoft.com/office/powerpoint/2010/main" xmlns="" val="208612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0522" y="72829"/>
            <a:ext cx="8319407" cy="424732"/>
          </a:xfrm>
        </p:spPr>
        <p:txBody>
          <a:bodyPr/>
          <a:lstStyle/>
          <a:p>
            <a:r>
              <a:rPr lang="fr-FR" dirty="0"/>
              <a:t>Points de vigilance vis-à-vis des assurés</a:t>
            </a:r>
          </a:p>
        </p:txBody>
      </p:sp>
      <p:sp>
        <p:nvSpPr>
          <p:cNvPr id="3" name="Espace réservé du contenu 2"/>
          <p:cNvSpPr>
            <a:spLocks noGrp="1"/>
          </p:cNvSpPr>
          <p:nvPr>
            <p:ph idx="1"/>
          </p:nvPr>
        </p:nvSpPr>
        <p:spPr>
          <a:xfrm>
            <a:off x="148045" y="1335466"/>
            <a:ext cx="4423955" cy="3801041"/>
          </a:xfrm>
        </p:spPr>
        <p:txBody>
          <a:bodyPr/>
          <a:lstStyle/>
          <a:p>
            <a:pPr marL="542925" lvl="1" indent="-542925">
              <a:spcBef>
                <a:spcPts val="1000"/>
              </a:spcBef>
              <a:buFont typeface="Wingdings" panose="05000000000000000000" pitchFamily="2" charset="2"/>
              <a:buChar char="§"/>
            </a:pPr>
            <a:r>
              <a:rPr lang="fr-FR" sz="1600" dirty="0"/>
              <a:t>Un </a:t>
            </a:r>
            <a:r>
              <a:rPr lang="fr-FR" sz="1600" b="1" dirty="0"/>
              <a:t>nom identique </a:t>
            </a:r>
            <a:r>
              <a:rPr lang="fr-FR" sz="1600" dirty="0"/>
              <a:t>pour un dispositif avec deux variantes : risque de mauvaise compréhension par les assurés</a:t>
            </a:r>
          </a:p>
          <a:p>
            <a:pPr marL="0" lvl="1" indent="0">
              <a:spcBef>
                <a:spcPts val="1000"/>
              </a:spcBef>
              <a:buNone/>
            </a:pPr>
            <a:endParaRPr lang="fr-FR" sz="1600" dirty="0"/>
          </a:p>
          <a:p>
            <a:pPr marL="542925" lvl="1" indent="-542925">
              <a:spcBef>
                <a:spcPts val="1000"/>
              </a:spcBef>
              <a:buFont typeface="Wingdings" panose="05000000000000000000" pitchFamily="2" charset="2"/>
              <a:buChar char="§"/>
            </a:pPr>
            <a:r>
              <a:rPr lang="fr-FR" sz="1600" b="1" dirty="0"/>
              <a:t>Confusion entre les notions de reste à charge</a:t>
            </a:r>
            <a:r>
              <a:rPr lang="fr-FR" sz="1600" dirty="0"/>
              <a:t> (sur les soins, après intervention des assurances maladie et complémentaire) et de </a:t>
            </a:r>
            <a:r>
              <a:rPr lang="fr-FR" sz="1600" b="1" dirty="0"/>
              <a:t>reste à payer </a:t>
            </a:r>
            <a:r>
              <a:rPr lang="fr-FR" sz="1600" dirty="0"/>
              <a:t>(sur les cotisations, après utilisation du chèque ACS) : </a:t>
            </a:r>
          </a:p>
          <a:p>
            <a:pPr marL="1000125" lvl="2" indent="-542925">
              <a:spcBef>
                <a:spcPts val="1000"/>
              </a:spcBef>
              <a:buFont typeface="Wingdings" panose="05000000000000000000" pitchFamily="2" charset="2"/>
              <a:buChar char="§"/>
            </a:pPr>
            <a:r>
              <a:rPr lang="fr-FR" sz="1600" dirty="0"/>
              <a:t>certains bénéficiaires de l’ACS vont avoir une participation financière un peu plus élevée que ce qui leur restait à payer sur les cotisations pour leur contrat ACS mais leur reste à charge sur les soins sera nul</a:t>
            </a:r>
          </a:p>
        </p:txBody>
      </p:sp>
      <p:sp>
        <p:nvSpPr>
          <p:cNvPr id="4" name="Espace réservé du numéro de diapositive 3"/>
          <p:cNvSpPr>
            <a:spLocks noGrp="1"/>
          </p:cNvSpPr>
          <p:nvPr>
            <p:ph type="sldNum" sz="quarter" idx="12"/>
          </p:nvPr>
        </p:nvSpPr>
        <p:spPr/>
        <p:txBody>
          <a:bodyPr/>
          <a:lstStyle/>
          <a:p>
            <a:fld id="{D0069F3E-E0E9-42B9-AF30-FECA7BEF6747}" type="slidenum">
              <a:rPr lang="fr-FR" smtClean="0"/>
              <a:pPr/>
              <a:t>25</a:t>
            </a:fld>
            <a:endParaRPr lang="fr-FR" dirty="0"/>
          </a:p>
        </p:txBody>
      </p:sp>
      <p:sp>
        <p:nvSpPr>
          <p:cNvPr id="6" name="Espace réservé du contenu 2">
            <a:extLst>
              <a:ext uri="{FF2B5EF4-FFF2-40B4-BE49-F238E27FC236}">
                <a16:creationId xmlns:a16="http://schemas.microsoft.com/office/drawing/2014/main" xmlns="" id="{9D4017DF-5C16-4965-A3B5-157F93F9246A}"/>
              </a:ext>
            </a:extLst>
          </p:cNvPr>
          <p:cNvSpPr txBox="1">
            <a:spLocks/>
          </p:cNvSpPr>
          <p:nvPr/>
        </p:nvSpPr>
        <p:spPr>
          <a:xfrm>
            <a:off x="4572000" y="1335466"/>
            <a:ext cx="4423955" cy="4833118"/>
          </a:xfrm>
          <a:prstGeom prst="rect">
            <a:avLst/>
          </a:prstGeom>
        </p:spPr>
        <p:txBody>
          <a:bodyPr vert="horz" wrap="square" lIns="91440" tIns="45720" rIns="91440" bIns="45720" rtlCol="0">
            <a:spAutoFit/>
          </a:bodyPr>
          <a:lstStyle>
            <a:lvl1pPr marL="542925" indent="-542925" algn="l" defTabSz="914400" rtl="0" eaLnBrk="1" latinLnBrk="0" hangingPunct="1">
              <a:lnSpc>
                <a:spcPct val="90000"/>
              </a:lnSpc>
              <a:spcBef>
                <a:spcPts val="1000"/>
              </a:spcBef>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9BBE"/>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6C31E"/>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1980000" indent="-180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2925" lvl="1" indent="-542925">
              <a:spcBef>
                <a:spcPts val="1000"/>
              </a:spcBef>
              <a:buFont typeface="Wingdings" panose="05000000000000000000" pitchFamily="2" charset="2"/>
              <a:buChar char="§"/>
            </a:pPr>
            <a:r>
              <a:rPr lang="fr-FR" sz="1600" dirty="0"/>
              <a:t>Les démarches sont un peu simplifiées mais le bénéficiaire de la complémentaire santé solidaire avec participation financière aura toujours une souscription du contrat en </a:t>
            </a:r>
            <a:r>
              <a:rPr lang="fr-FR" sz="1600" b="1" dirty="0"/>
              <a:t>plusieurs étapes</a:t>
            </a:r>
            <a:r>
              <a:rPr lang="fr-FR" sz="1600" dirty="0"/>
              <a:t> : </a:t>
            </a:r>
          </a:p>
          <a:p>
            <a:pPr marL="1000125" lvl="2" indent="-542925">
              <a:spcBef>
                <a:spcPts val="1000"/>
              </a:spcBef>
              <a:buFont typeface="Wingdings" panose="05000000000000000000" pitchFamily="2" charset="2"/>
              <a:buChar char="§"/>
            </a:pPr>
            <a:r>
              <a:rPr lang="fr-FR" sz="1600" dirty="0"/>
              <a:t>demande de la complémentaire santé solidaire, réception de l’attribution de droit, envoi du moyen de paiement pour l’ouverture effective des droits.</a:t>
            </a:r>
          </a:p>
          <a:p>
            <a:pPr marL="542925" lvl="1" indent="-542925">
              <a:spcBef>
                <a:spcPts val="1000"/>
              </a:spcBef>
              <a:buFont typeface="Wingdings" panose="05000000000000000000" pitchFamily="2" charset="2"/>
              <a:buChar char="§"/>
            </a:pPr>
            <a:r>
              <a:rPr lang="fr-FR" sz="1600" dirty="0"/>
              <a:t>Pour la bonne gestion du dispositif, surtout celle avec participation financière, il est indispensable que les bénéficiaires </a:t>
            </a:r>
            <a:r>
              <a:rPr lang="fr-FR" sz="1600" b="1" dirty="0"/>
              <a:t>mettent à jour leur carte vitale </a:t>
            </a:r>
            <a:endParaRPr lang="fr-FR" sz="1600" dirty="0"/>
          </a:p>
          <a:p>
            <a:pPr marL="1000125" lvl="2" indent="-542925">
              <a:spcBef>
                <a:spcPts val="1000"/>
              </a:spcBef>
              <a:buFont typeface="Wingdings" panose="05000000000000000000" pitchFamily="2" charset="2"/>
              <a:buChar char="§"/>
            </a:pPr>
            <a:r>
              <a:rPr lang="fr-FR" sz="1600" dirty="0"/>
              <a:t>lors de l’ouverture des droits et de la fin de droits </a:t>
            </a:r>
          </a:p>
          <a:p>
            <a:pPr marL="1000125" lvl="2" indent="-542925">
              <a:spcBef>
                <a:spcPts val="1000"/>
              </a:spcBef>
              <a:buFont typeface="Wingdings" panose="05000000000000000000" pitchFamily="2" charset="2"/>
              <a:buChar char="§"/>
            </a:pPr>
            <a:r>
              <a:rPr lang="fr-FR" sz="1600" dirty="0"/>
              <a:t>et, le cas échéant, lors de la suspension des droits</a:t>
            </a:r>
          </a:p>
          <a:p>
            <a:pPr marL="0" lvl="1" indent="0">
              <a:spcBef>
                <a:spcPts val="1000"/>
              </a:spcBef>
              <a:buFont typeface="Calibri" panose="020F0502020204030204" pitchFamily="34" charset="0"/>
              <a:buNone/>
            </a:pPr>
            <a:endParaRPr lang="fr-FR" dirty="0"/>
          </a:p>
        </p:txBody>
      </p:sp>
    </p:spTree>
    <p:extLst>
      <p:ext uri="{BB962C8B-B14F-4D97-AF65-F5344CB8AC3E}">
        <p14:creationId xmlns:p14="http://schemas.microsoft.com/office/powerpoint/2010/main" xmlns="" val="406193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63" y="136524"/>
            <a:ext cx="8721120" cy="424732"/>
          </a:xfrm>
        </p:spPr>
        <p:txBody>
          <a:bodyPr/>
          <a:lstStyle/>
          <a:p>
            <a:r>
              <a:rPr lang="fr-FR" dirty="0"/>
              <a:t>La communication portée par le Fonds CMU-C</a:t>
            </a:r>
          </a:p>
        </p:txBody>
      </p:sp>
      <p:sp>
        <p:nvSpPr>
          <p:cNvPr id="4" name="Espace réservé du numéro de diapositive 3"/>
          <p:cNvSpPr>
            <a:spLocks noGrp="1"/>
          </p:cNvSpPr>
          <p:nvPr>
            <p:ph type="sldNum" sz="quarter" idx="12"/>
          </p:nvPr>
        </p:nvSpPr>
        <p:spPr/>
        <p:txBody>
          <a:bodyPr/>
          <a:lstStyle/>
          <a:p>
            <a:fld id="{D0069F3E-E0E9-42B9-AF30-FECA7BEF6747}" type="slidenum">
              <a:rPr lang="fr-FR" smtClean="0"/>
              <a:pPr/>
              <a:t>26</a:t>
            </a:fld>
            <a:endParaRPr lang="fr-FR" dirty="0"/>
          </a:p>
        </p:txBody>
      </p:sp>
      <p:sp>
        <p:nvSpPr>
          <p:cNvPr id="9" name="Espace réservé du contenu 2"/>
          <p:cNvSpPr txBox="1">
            <a:spLocks/>
          </p:cNvSpPr>
          <p:nvPr/>
        </p:nvSpPr>
        <p:spPr>
          <a:xfrm>
            <a:off x="102392" y="809597"/>
            <a:ext cx="8939215" cy="341632"/>
          </a:xfrm>
          <a:prstGeom prst="rect">
            <a:avLst/>
          </a:prstGeom>
        </p:spPr>
        <p:txBody>
          <a:bodyPr vert="horz" wrap="square" lIns="91440" tIns="45720" rIns="91440" bIns="45720" rtlCol="0">
            <a:spAutoFit/>
          </a:bodyPr>
          <a:lstStyle>
            <a:lvl1pPr marL="542925" indent="-542925" algn="l" defTabSz="914400" rtl="0" eaLnBrk="1" latinLnBrk="0" hangingPunct="1">
              <a:lnSpc>
                <a:spcPct val="90000"/>
              </a:lnSpc>
              <a:spcBef>
                <a:spcPts val="1000"/>
              </a:spcBef>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9BBE"/>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6C31E"/>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1980000" indent="-180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2925" lvl="1" indent="-542925">
              <a:spcBef>
                <a:spcPts val="1000"/>
              </a:spcBef>
              <a:buFont typeface="Wingdings" panose="05000000000000000000" pitchFamily="2" charset="2"/>
              <a:buChar char="§"/>
            </a:pPr>
            <a:r>
              <a:rPr lang="fr-FR" sz="1800" dirty="0">
                <a:solidFill>
                  <a:prstClr val="black"/>
                </a:solidFill>
              </a:rPr>
              <a:t>Le Fonds CMU-C communique sur la réforme de plusieurs manières. </a:t>
            </a:r>
          </a:p>
        </p:txBody>
      </p:sp>
      <p:pic>
        <p:nvPicPr>
          <p:cNvPr id="3" name="Image 2">
            <a:extLst>
              <a:ext uri="{FF2B5EF4-FFF2-40B4-BE49-F238E27FC236}">
                <a16:creationId xmlns:a16="http://schemas.microsoft.com/office/drawing/2014/main" xmlns="" id="{568A41AC-E1B7-4DEC-B38D-A38042CD19E8}"/>
              </a:ext>
            </a:extLst>
          </p:cNvPr>
          <p:cNvPicPr>
            <a:picLocks noChangeAspect="1"/>
          </p:cNvPicPr>
          <p:nvPr/>
        </p:nvPicPr>
        <p:blipFill>
          <a:blip r:embed="rId4" cstate="print"/>
          <a:stretch>
            <a:fillRect/>
          </a:stretch>
        </p:blipFill>
        <p:spPr>
          <a:xfrm>
            <a:off x="5660641" y="1292316"/>
            <a:ext cx="2709907" cy="2636749"/>
          </a:xfrm>
          <a:prstGeom prst="rect">
            <a:avLst/>
          </a:prstGeom>
        </p:spPr>
      </p:pic>
      <p:sp>
        <p:nvSpPr>
          <p:cNvPr id="6" name="ZoneTexte 5">
            <a:extLst>
              <a:ext uri="{FF2B5EF4-FFF2-40B4-BE49-F238E27FC236}">
                <a16:creationId xmlns:a16="http://schemas.microsoft.com/office/drawing/2014/main" xmlns="" id="{E77AC6A6-67EB-452A-B85A-8FF1AE40F9A4}"/>
              </a:ext>
            </a:extLst>
          </p:cNvPr>
          <p:cNvSpPr txBox="1"/>
          <p:nvPr/>
        </p:nvSpPr>
        <p:spPr>
          <a:xfrm>
            <a:off x="190762" y="1459095"/>
            <a:ext cx="4561416" cy="2308324"/>
          </a:xfrm>
          <a:prstGeom prst="rect">
            <a:avLst/>
          </a:prstGeom>
          <a:noFill/>
        </p:spPr>
        <p:txBody>
          <a:bodyPr wrap="square" rtlCol="0">
            <a:spAutoFit/>
          </a:bodyPr>
          <a:lstStyle/>
          <a:p>
            <a:pPr marL="542925" lvl="1" indent="-542925">
              <a:spcBef>
                <a:spcPts val="1000"/>
              </a:spcBef>
              <a:buFont typeface="Wingdings" panose="05000000000000000000" pitchFamily="2" charset="2"/>
              <a:buChar char="§"/>
            </a:pPr>
            <a:r>
              <a:rPr lang="fr-FR" dirty="0">
                <a:solidFill>
                  <a:prstClr val="black"/>
                </a:solidFill>
              </a:rPr>
              <a:t>Son site internet </a:t>
            </a:r>
            <a:r>
              <a:rPr lang="fr-FR" dirty="0"/>
              <a:t>cmu.fr </a:t>
            </a:r>
            <a:r>
              <a:rPr lang="fr-FR" dirty="0">
                <a:solidFill>
                  <a:prstClr val="black"/>
                </a:solidFill>
              </a:rPr>
              <a:t>comporte actuellement une FAQ. Il évoluera pour l’entrée en vigueur de la réforme et son identité visuelle sera revue. Ce site est une source d’informations complètes et actuelles. De nombreux assurés et professionnels le consultent</a:t>
            </a:r>
            <a:r>
              <a:rPr lang="fr-FR" dirty="0"/>
              <a:t>. Son site info-acs.fr sera également actualisé.</a:t>
            </a:r>
          </a:p>
        </p:txBody>
      </p:sp>
      <p:sp>
        <p:nvSpPr>
          <p:cNvPr id="7" name="ZoneTexte 6">
            <a:extLst>
              <a:ext uri="{FF2B5EF4-FFF2-40B4-BE49-F238E27FC236}">
                <a16:creationId xmlns:a16="http://schemas.microsoft.com/office/drawing/2014/main" xmlns="" id="{30F3DB7F-9C48-4B40-9235-7F71D0723AF4}"/>
              </a:ext>
            </a:extLst>
          </p:cNvPr>
          <p:cNvSpPr txBox="1"/>
          <p:nvPr/>
        </p:nvSpPr>
        <p:spPr>
          <a:xfrm>
            <a:off x="-1" y="4219161"/>
            <a:ext cx="8616099" cy="2010807"/>
          </a:xfrm>
          <a:prstGeom prst="rect">
            <a:avLst/>
          </a:prstGeom>
          <a:noFill/>
        </p:spPr>
        <p:txBody>
          <a:bodyPr wrap="square" rtlCol="0">
            <a:spAutoFit/>
          </a:bodyPr>
          <a:lstStyle/>
          <a:p>
            <a:pPr marL="542925" lvl="1" indent="-542925">
              <a:spcBef>
                <a:spcPts val="1000"/>
              </a:spcBef>
              <a:buFont typeface="Wingdings" panose="05000000000000000000" pitchFamily="2" charset="2"/>
              <a:buChar char="§"/>
            </a:pPr>
            <a:r>
              <a:rPr lang="fr-FR" dirty="0">
                <a:solidFill>
                  <a:prstClr val="black"/>
                </a:solidFill>
              </a:rPr>
              <a:t>D’une manière plus ciblée, le Fonds CMU-C a envoyé des courriers d’information aux OC, en lien avec la DSS, pour annoncer la réforme. Il peut en outre informer les organismes dont il a les contacts des publications et nouvelles informations.</a:t>
            </a:r>
          </a:p>
          <a:p>
            <a:pPr marL="285750" lvl="1" indent="-285750">
              <a:spcBef>
                <a:spcPts val="1000"/>
              </a:spcBef>
              <a:buFont typeface="Wingdings" panose="05000000000000000000" pitchFamily="2" charset="2"/>
              <a:buChar char="§"/>
            </a:pPr>
            <a:endParaRPr lang="fr-FR" dirty="0">
              <a:solidFill>
                <a:prstClr val="black"/>
              </a:solidFill>
            </a:endParaRPr>
          </a:p>
          <a:p>
            <a:pPr marL="542925" lvl="1" indent="-542925">
              <a:spcBef>
                <a:spcPts val="1000"/>
              </a:spcBef>
              <a:buFont typeface="Wingdings" panose="05000000000000000000" pitchFamily="2" charset="2"/>
              <a:buChar char="§"/>
            </a:pPr>
            <a:r>
              <a:rPr lang="fr-FR" dirty="0">
                <a:solidFill>
                  <a:prstClr val="black"/>
                </a:solidFill>
              </a:rPr>
              <a:t>Le fonds répond par mail et par téléphone aux assurés et aux associations qui le sollicitent. </a:t>
            </a:r>
          </a:p>
        </p:txBody>
      </p:sp>
    </p:spTree>
    <p:extLst>
      <p:ext uri="{BB962C8B-B14F-4D97-AF65-F5344CB8AC3E}">
        <p14:creationId xmlns:p14="http://schemas.microsoft.com/office/powerpoint/2010/main" xmlns="" val="296540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840699" y="1824445"/>
            <a:ext cx="5033221" cy="3788227"/>
          </a:xfrm>
        </p:spPr>
        <p:txBody>
          <a:bodyPr anchor="ctr">
            <a:noAutofit/>
          </a:bodyPr>
          <a:lstStyle/>
          <a:p>
            <a:pPr>
              <a:buFont typeface="+mj-lt"/>
              <a:buAutoNum type="arabicPeriod"/>
            </a:pPr>
            <a:r>
              <a:rPr lang="fr-FR" sz="1400" dirty="0">
                <a:sym typeface="Wingdings" pitchFamily="2" charset="2"/>
              </a:rPr>
              <a:t>Principe de la réforme</a:t>
            </a:r>
          </a:p>
          <a:p>
            <a:pPr>
              <a:buFont typeface="+mj-lt"/>
              <a:buAutoNum type="arabicPeriod"/>
            </a:pPr>
            <a:r>
              <a:rPr lang="fr-FR" sz="1400" dirty="0">
                <a:sym typeface="Wingdings" pitchFamily="2" charset="2"/>
              </a:rPr>
              <a:t>Modalités pratiques pour les assurés</a:t>
            </a:r>
          </a:p>
          <a:p>
            <a:pPr>
              <a:buFont typeface="+mj-lt"/>
              <a:buAutoNum type="arabicPeriod"/>
            </a:pPr>
            <a:r>
              <a:rPr lang="fr-FR" sz="1400" dirty="0">
                <a:sym typeface="Wingdings" pitchFamily="2" charset="2"/>
              </a:rPr>
              <a:t>Impact pour les professionnels de santé</a:t>
            </a:r>
          </a:p>
          <a:p>
            <a:pPr>
              <a:buFont typeface="+mj-lt"/>
              <a:buAutoNum type="arabicPeriod"/>
            </a:pPr>
            <a:r>
              <a:rPr lang="fr-FR" sz="1400" dirty="0">
                <a:sym typeface="Wingdings" pitchFamily="2" charset="2"/>
              </a:rPr>
              <a:t>Communication</a:t>
            </a:r>
          </a:p>
          <a:p>
            <a:pPr>
              <a:buFont typeface="+mj-lt"/>
              <a:buAutoNum type="arabicPeriod"/>
            </a:pPr>
            <a:r>
              <a:rPr lang="fr-FR" sz="1400" dirty="0">
                <a:sym typeface="Wingdings" pitchFamily="2" charset="2"/>
              </a:rPr>
              <a:t>Ressources utiles</a:t>
            </a:r>
          </a:p>
        </p:txBody>
      </p:sp>
      <p:sp>
        <p:nvSpPr>
          <p:cNvPr id="7" name="Rectangle : coins arrondis 6">
            <a:extLst>
              <a:ext uri="{FF2B5EF4-FFF2-40B4-BE49-F238E27FC236}">
                <a16:creationId xmlns:a16="http://schemas.microsoft.com/office/drawing/2014/main" xmlns="" id="{90E18752-1ADF-4044-B034-6B32BF499EEA}"/>
              </a:ext>
            </a:extLst>
          </p:cNvPr>
          <p:cNvSpPr/>
          <p:nvPr/>
        </p:nvSpPr>
        <p:spPr>
          <a:xfrm>
            <a:off x="800962" y="3841364"/>
            <a:ext cx="5044843" cy="367531"/>
          </a:xfrm>
          <a:prstGeom prst="roundRect">
            <a:avLst/>
          </a:prstGeom>
          <a:solidFill>
            <a:srgbClr val="5B9BD5">
              <a:alpha val="4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840699" y="546291"/>
            <a:ext cx="5605629" cy="1178814"/>
          </a:xfrm>
        </p:spPr>
        <p:txBody>
          <a:bodyPr>
            <a:normAutofit/>
          </a:bodyPr>
          <a:lstStyle/>
          <a:p>
            <a:r>
              <a:rPr lang="fr-FR" sz="2800" dirty="0">
                <a:solidFill>
                  <a:srgbClr val="009ABC"/>
                </a:solidFill>
              </a:rPr>
              <a:t>La réforme des dispositifs d’aide </a:t>
            </a:r>
            <a:br>
              <a:rPr lang="fr-FR" sz="2800" dirty="0">
                <a:solidFill>
                  <a:srgbClr val="009ABC"/>
                </a:solidFill>
              </a:rPr>
            </a:br>
            <a:r>
              <a:rPr lang="fr-FR" sz="2800" dirty="0">
                <a:solidFill>
                  <a:srgbClr val="009ABC"/>
                </a:solidFill>
              </a:rPr>
              <a:t>à la complémentaire santé</a:t>
            </a:r>
            <a:endParaRPr lang="fr-FR" sz="2800" b="1" dirty="0"/>
          </a:p>
        </p:txBody>
      </p:sp>
      <p:pic>
        <p:nvPicPr>
          <p:cNvPr id="3" name="Image 2"/>
          <p:cNvPicPr>
            <a:picLocks noChangeAspect="1"/>
          </p:cNvPicPr>
          <p:nvPr/>
        </p:nvPicPr>
        <p:blipFill>
          <a:blip r:embed="rId3" cstate="print"/>
          <a:stretch>
            <a:fillRect/>
          </a:stretch>
        </p:blipFill>
        <p:spPr>
          <a:xfrm>
            <a:off x="6465356" y="3384837"/>
            <a:ext cx="1462672" cy="104063"/>
          </a:xfrm>
          <a:prstGeom prst="rect">
            <a:avLst/>
          </a:prstGeom>
        </p:spPr>
      </p:pic>
      <p:sp>
        <p:nvSpPr>
          <p:cNvPr id="4" name="Espace réservé du numéro de diapositive 3"/>
          <p:cNvSpPr>
            <a:spLocks noGrp="1"/>
          </p:cNvSpPr>
          <p:nvPr>
            <p:ph type="sldNum" sz="quarter" idx="12"/>
          </p:nvPr>
        </p:nvSpPr>
        <p:spPr>
          <a:xfrm>
            <a:off x="7576075" y="6415760"/>
            <a:ext cx="759278" cy="273844"/>
          </a:xfrm>
        </p:spPr>
        <p:txBody>
          <a:bodyPr>
            <a:normAutofit/>
          </a:bodyPr>
          <a:lstStyle/>
          <a:p>
            <a:pPr>
              <a:spcAft>
                <a:spcPts val="600"/>
              </a:spcAft>
            </a:pPr>
            <a:fld id="{D0069F3E-E0E9-42B9-AF30-FECA7BEF6747}" type="slidenum">
              <a:rPr lang="fr-FR" sz="920" smtClean="0">
                <a:solidFill>
                  <a:srgbClr val="FFFFFF"/>
                </a:solidFill>
              </a:rPr>
              <a:pPr>
                <a:spcAft>
                  <a:spcPts val="600"/>
                </a:spcAft>
              </a:pPr>
              <a:t>27</a:t>
            </a:fld>
            <a:endParaRPr lang="fr-FR" sz="920">
              <a:solidFill>
                <a:srgbClr val="FFFFFF"/>
              </a:solidFill>
            </a:endParaRPr>
          </a:p>
        </p:txBody>
      </p:sp>
      <p:pic>
        <p:nvPicPr>
          <p:cNvPr id="5" name="Image 4">
            <a:extLst>
              <a:ext uri="{FF2B5EF4-FFF2-40B4-BE49-F238E27FC236}">
                <a16:creationId xmlns:a16="http://schemas.microsoft.com/office/drawing/2014/main" xmlns="" id="{DE696B00-8AA8-488E-B635-11ED59B34E82}"/>
              </a:ext>
            </a:extLst>
          </p:cNvPr>
          <p:cNvPicPr>
            <a:picLocks noChangeAspect="1"/>
          </p:cNvPicPr>
          <p:nvPr/>
        </p:nvPicPr>
        <p:blipFill>
          <a:blip r:embed="rId4" cstate="print"/>
          <a:stretch>
            <a:fillRect/>
          </a:stretch>
        </p:blipFill>
        <p:spPr>
          <a:xfrm>
            <a:off x="6376665" y="2771909"/>
            <a:ext cx="1625540" cy="1314181"/>
          </a:xfrm>
          <a:prstGeom prst="rect">
            <a:avLst/>
          </a:prstGeom>
        </p:spPr>
      </p:pic>
    </p:spTree>
    <p:extLst>
      <p:ext uri="{BB962C8B-B14F-4D97-AF65-F5344CB8AC3E}">
        <p14:creationId xmlns:p14="http://schemas.microsoft.com/office/powerpoint/2010/main" xmlns="" val="142069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3.05556E-6 -1.48148E-6 L 0.00104 0.04445 " pathEditMode="relative" rAng="0" ptsTypes="AA">
                                      <p:cBhvr>
                                        <p:cTn id="6" dur="2000" fill="hold"/>
                                        <p:tgtEl>
                                          <p:spTgt spid="7"/>
                                        </p:tgtEl>
                                        <p:attrNameLst>
                                          <p:attrName>ppt_x</p:attrName>
                                          <p:attrName>ppt_y</p:attrName>
                                        </p:attrNameLst>
                                      </p:cBhvr>
                                      <p:rCtr x="52" y="2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0411" y="160012"/>
            <a:ext cx="8319407" cy="424732"/>
          </a:xfrm>
        </p:spPr>
        <p:txBody>
          <a:bodyPr/>
          <a:lstStyle/>
          <a:p>
            <a:r>
              <a:rPr lang="fr-FR" dirty="0"/>
              <a:t>Ressources publiques</a:t>
            </a:r>
          </a:p>
        </p:txBody>
      </p:sp>
      <p:sp>
        <p:nvSpPr>
          <p:cNvPr id="3" name="Espace réservé du contenu 2"/>
          <p:cNvSpPr>
            <a:spLocks noGrp="1"/>
          </p:cNvSpPr>
          <p:nvPr>
            <p:ph idx="1"/>
          </p:nvPr>
        </p:nvSpPr>
        <p:spPr>
          <a:xfrm>
            <a:off x="120073" y="1103218"/>
            <a:ext cx="8737725" cy="4605363"/>
          </a:xfrm>
        </p:spPr>
        <p:txBody>
          <a:bodyPr/>
          <a:lstStyle/>
          <a:p>
            <a:pPr marL="342900" lvl="1" indent="-342900">
              <a:spcBef>
                <a:spcPts val="1000"/>
              </a:spcBef>
              <a:buFont typeface="Wingdings" panose="05000000000000000000" pitchFamily="2" charset="2"/>
              <a:buChar char="§"/>
            </a:pPr>
            <a:endParaRPr lang="fr-FR" sz="1600" dirty="0"/>
          </a:p>
          <a:p>
            <a:pPr marL="542925" lvl="1" indent="-542925">
              <a:spcBef>
                <a:spcPts val="1000"/>
              </a:spcBef>
              <a:buClr>
                <a:srgbClr val="FF5050"/>
              </a:buClr>
              <a:buFont typeface="Wingdings" panose="05000000000000000000" pitchFamily="2" charset="2"/>
              <a:buChar char="§"/>
            </a:pPr>
            <a:r>
              <a:rPr lang="fr-FR" sz="2000" dirty="0"/>
              <a:t>Dès maintenant :</a:t>
            </a:r>
          </a:p>
          <a:p>
            <a:pPr marL="1000125" lvl="2" indent="-542925">
              <a:spcBef>
                <a:spcPts val="1000"/>
              </a:spcBef>
              <a:buClr>
                <a:srgbClr val="009ABC"/>
              </a:buClr>
              <a:buFont typeface="Wingdings" panose="05000000000000000000" pitchFamily="2" charset="2"/>
              <a:buChar char="§"/>
            </a:pPr>
            <a:r>
              <a:rPr lang="fr-FR" sz="1600" dirty="0"/>
              <a:t>La foire aux questions du Fonds CMU-C : </a:t>
            </a:r>
            <a:r>
              <a:rPr lang="fr-FR" sz="1600" dirty="0">
                <a:hlinkClick r:id="rId3">
                  <a:extLst>
                    <a:ext uri="{A12FA001-AC4F-418D-AE19-62706E023703}">
                      <ahyp:hlinkClr xmlns:ahyp="http://schemas.microsoft.com/office/drawing/2018/hyperlinkcolor" xmlns="" val="tx"/>
                    </a:ext>
                  </a:extLst>
                </a:hlinkClick>
              </a:rPr>
              <a:t>http://www.cmu.fr/faqreformecmuc.php</a:t>
            </a:r>
            <a:endParaRPr lang="fr-FR" sz="1600" dirty="0"/>
          </a:p>
          <a:p>
            <a:pPr marL="342900" lvl="1" indent="-342900">
              <a:spcBef>
                <a:spcPts val="1000"/>
              </a:spcBef>
              <a:buFont typeface="Wingdings" panose="05000000000000000000" pitchFamily="2" charset="2"/>
              <a:buChar char="§"/>
            </a:pPr>
            <a:endParaRPr lang="fr-FR" b="1" dirty="0"/>
          </a:p>
          <a:p>
            <a:pPr marL="542925" lvl="1" indent="-542925">
              <a:spcBef>
                <a:spcPts val="1000"/>
              </a:spcBef>
              <a:buClr>
                <a:srgbClr val="FF5050"/>
              </a:buClr>
              <a:buFont typeface="Wingdings" panose="05000000000000000000" pitchFamily="2" charset="2"/>
              <a:buChar char="§"/>
            </a:pPr>
            <a:r>
              <a:rPr lang="fr-FR" sz="2000" b="1" dirty="0"/>
              <a:t>A partir de l’entrée en vigueur de la </a:t>
            </a:r>
            <a:r>
              <a:rPr lang="fr-FR" sz="2000" dirty="0"/>
              <a:t>réforme :</a:t>
            </a:r>
          </a:p>
          <a:p>
            <a:pPr marL="1000125" lvl="2" indent="-542925">
              <a:spcBef>
                <a:spcPts val="1000"/>
              </a:spcBef>
              <a:buClr>
                <a:srgbClr val="009ABC"/>
              </a:buClr>
              <a:buFont typeface="Wingdings" panose="05000000000000000000" pitchFamily="2" charset="2"/>
              <a:buChar char="§"/>
            </a:pPr>
            <a:r>
              <a:rPr lang="fr-FR" sz="1600" dirty="0"/>
              <a:t>Le site du Ministère des Solidarités et de la Santé : </a:t>
            </a:r>
            <a:r>
              <a:rPr lang="fr-FR" sz="1600" dirty="0">
                <a:hlinkClick r:id="rId4">
                  <a:extLst>
                    <a:ext uri="{A12FA001-AC4F-418D-AE19-62706E023703}">
                      <ahyp:hlinkClr xmlns:ahyp="http://schemas.microsoft.com/office/drawing/2018/hyperlinkcolor" xmlns="" val="tx"/>
                    </a:ext>
                  </a:extLst>
                </a:hlinkClick>
              </a:rPr>
              <a:t>https://solidarites-sante.gouv.fr</a:t>
            </a:r>
            <a:endParaRPr lang="fr-FR" sz="1600" dirty="0"/>
          </a:p>
          <a:p>
            <a:pPr marL="1000125" lvl="2" indent="-542925">
              <a:spcBef>
                <a:spcPts val="1000"/>
              </a:spcBef>
              <a:buClr>
                <a:srgbClr val="009ABC"/>
              </a:buClr>
              <a:buFont typeface="Wingdings" panose="05000000000000000000" pitchFamily="2" charset="2"/>
              <a:buChar char="§"/>
            </a:pPr>
            <a:r>
              <a:rPr lang="fr-FR" sz="1600" dirty="0"/>
              <a:t>Ameli : </a:t>
            </a:r>
            <a:r>
              <a:rPr lang="fr-FR" sz="1600" dirty="0">
                <a:hlinkClick r:id="rId5">
                  <a:extLst>
                    <a:ext uri="{A12FA001-AC4F-418D-AE19-62706E023703}">
                      <ahyp:hlinkClr xmlns:ahyp="http://schemas.microsoft.com/office/drawing/2018/hyperlinkcolor" xmlns="" val="tx"/>
                    </a:ext>
                  </a:extLst>
                </a:hlinkClick>
              </a:rPr>
              <a:t>https://www.ameli.fr/</a:t>
            </a:r>
            <a:endParaRPr lang="fr-FR" sz="1600" dirty="0"/>
          </a:p>
          <a:p>
            <a:pPr marL="1000125" lvl="2" indent="-542925">
              <a:spcBef>
                <a:spcPts val="1000"/>
              </a:spcBef>
              <a:buClr>
                <a:srgbClr val="009ABC"/>
              </a:buClr>
              <a:buFont typeface="Wingdings" panose="05000000000000000000" pitchFamily="2" charset="2"/>
              <a:buChar char="§"/>
            </a:pPr>
            <a:r>
              <a:rPr lang="fr-FR" sz="1600" dirty="0"/>
              <a:t>Le site du Fonds CMU-C : </a:t>
            </a:r>
            <a:r>
              <a:rPr lang="fr-FR" sz="1600" dirty="0">
                <a:hlinkClick r:id="rId6">
                  <a:extLst>
                    <a:ext uri="{A12FA001-AC4F-418D-AE19-62706E023703}">
                      <ahyp:hlinkClr xmlns:ahyp="http://schemas.microsoft.com/office/drawing/2018/hyperlinkcolor" xmlns="" val="tx"/>
                    </a:ext>
                  </a:extLst>
                </a:hlinkClick>
              </a:rPr>
              <a:t>http://www.cmu.fr</a:t>
            </a:r>
            <a:r>
              <a:rPr lang="fr-FR" sz="1600" dirty="0"/>
              <a:t> </a:t>
            </a:r>
          </a:p>
          <a:p>
            <a:pPr marL="1000125" lvl="2" indent="-542925">
              <a:spcBef>
                <a:spcPts val="1000"/>
              </a:spcBef>
              <a:buClr>
                <a:srgbClr val="009ABC"/>
              </a:buClr>
              <a:buFont typeface="Wingdings" panose="05000000000000000000" pitchFamily="2" charset="2"/>
              <a:buChar char="§"/>
            </a:pPr>
            <a:r>
              <a:rPr lang="fr-FR" sz="1600" dirty="0"/>
              <a:t>Le site service public : </a:t>
            </a:r>
            <a:r>
              <a:rPr lang="fr-FR" sz="1600" dirty="0">
                <a:hlinkClick r:id="rId7">
                  <a:extLst>
                    <a:ext uri="{A12FA001-AC4F-418D-AE19-62706E023703}">
                      <ahyp:hlinkClr xmlns:ahyp="http://schemas.microsoft.com/office/drawing/2018/hyperlinkcolor" xmlns="" val="tx"/>
                    </a:ext>
                  </a:extLst>
                </a:hlinkClick>
              </a:rPr>
              <a:t>https://www.service-public.fr/particuliers/vosdroits/F10027</a:t>
            </a:r>
            <a:endParaRPr lang="fr-FR" sz="1600" dirty="0"/>
          </a:p>
          <a:p>
            <a:pPr marL="542925" lvl="1" indent="-542925">
              <a:spcBef>
                <a:spcPts val="1000"/>
              </a:spcBef>
              <a:buFont typeface="Wingdings" panose="05000000000000000000" pitchFamily="2" charset="2"/>
              <a:buChar char="§"/>
            </a:pPr>
            <a:endParaRPr lang="fr-FR" dirty="0"/>
          </a:p>
          <a:p>
            <a:pPr marL="542925" lvl="1" indent="-542925">
              <a:spcBef>
                <a:spcPts val="1000"/>
              </a:spcBef>
              <a:buFont typeface="Wingdings" panose="05000000000000000000" pitchFamily="2" charset="2"/>
              <a:buChar char="§"/>
            </a:pPr>
            <a:endParaRPr lang="fr-FR" sz="1600" dirty="0"/>
          </a:p>
          <a:p>
            <a:pPr marL="0" lvl="1" indent="0">
              <a:spcBef>
                <a:spcPts val="1000"/>
              </a:spcBef>
              <a:buNone/>
            </a:pPr>
            <a:endParaRPr lang="fr-FR" dirty="0"/>
          </a:p>
        </p:txBody>
      </p:sp>
      <p:sp>
        <p:nvSpPr>
          <p:cNvPr id="4" name="Espace réservé du numéro de diapositive 3"/>
          <p:cNvSpPr>
            <a:spLocks noGrp="1"/>
          </p:cNvSpPr>
          <p:nvPr>
            <p:ph type="sldNum" sz="quarter" idx="12"/>
          </p:nvPr>
        </p:nvSpPr>
        <p:spPr/>
        <p:txBody>
          <a:bodyPr/>
          <a:lstStyle/>
          <a:p>
            <a:fld id="{D0069F3E-E0E9-42B9-AF30-FECA7BEF6747}" type="slidenum">
              <a:rPr lang="fr-FR" smtClean="0"/>
              <a:pPr/>
              <a:t>28</a:t>
            </a:fld>
            <a:endParaRPr lang="fr-FR" dirty="0"/>
          </a:p>
        </p:txBody>
      </p:sp>
    </p:spTree>
    <p:extLst>
      <p:ext uri="{BB962C8B-B14F-4D97-AF65-F5344CB8AC3E}">
        <p14:creationId xmlns:p14="http://schemas.microsoft.com/office/powerpoint/2010/main" xmlns="" val="402716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3" cstate="print">
            <a:extLst>
              <a:ext uri="{28A0092B-C50C-407E-A947-70E740481C1C}">
                <a14:useLocalDpi xmlns:a14="http://schemas.microsoft.com/office/drawing/2010/main" xmlns="" val="0"/>
              </a:ext>
            </a:extLst>
          </a:blip>
          <a:stretch>
            <a:fillRect/>
          </a:stretch>
        </p:blipFill>
        <p:spPr>
          <a:xfrm>
            <a:off x="-4322" y="-880"/>
            <a:ext cx="3027045" cy="2263775"/>
          </a:xfrm>
          <a:prstGeom prst="rect">
            <a:avLst/>
          </a:prstGeom>
          <a:noFill/>
        </p:spPr>
      </p:pic>
      <p:sp>
        <p:nvSpPr>
          <p:cNvPr id="2" name="Titre 1"/>
          <p:cNvSpPr>
            <a:spLocks noGrp="1"/>
          </p:cNvSpPr>
          <p:nvPr>
            <p:ph type="ctrTitle"/>
          </p:nvPr>
        </p:nvSpPr>
        <p:spPr>
          <a:xfrm>
            <a:off x="685800" y="3047325"/>
            <a:ext cx="7772400" cy="646331"/>
          </a:xfrm>
        </p:spPr>
        <p:txBody>
          <a:bodyPr>
            <a:spAutoFit/>
          </a:bodyPr>
          <a:lstStyle/>
          <a:p>
            <a:r>
              <a:rPr lang="fr-FR" sz="4000" b="1" dirty="0">
                <a:solidFill>
                  <a:srgbClr val="009ABC"/>
                </a:solidFill>
              </a:rPr>
              <a:t>Merci pour votre attention</a:t>
            </a:r>
            <a:endParaRPr lang="fr-FR" sz="4000" b="1" dirty="0">
              <a:solidFill>
                <a:srgbClr val="009BBE"/>
              </a:solidFill>
              <a:latin typeface="+mn-lt"/>
            </a:endParaRPr>
          </a:p>
        </p:txBody>
      </p:sp>
      <p:sp>
        <p:nvSpPr>
          <p:cNvPr id="3" name="Sous-titre 2"/>
          <p:cNvSpPr>
            <a:spLocks noGrp="1"/>
          </p:cNvSpPr>
          <p:nvPr>
            <p:ph type="subTitle" idx="1"/>
          </p:nvPr>
        </p:nvSpPr>
        <p:spPr>
          <a:xfrm>
            <a:off x="1143000" y="5770748"/>
            <a:ext cx="6858000" cy="341632"/>
          </a:xfrm>
        </p:spPr>
        <p:txBody>
          <a:bodyPr>
            <a:spAutoFit/>
          </a:bodyPr>
          <a:lstStyle/>
          <a:p>
            <a:r>
              <a:rPr lang="fr-FR" sz="1800" b="1" dirty="0">
                <a:solidFill>
                  <a:srgbClr val="96C31E"/>
                </a:solidFill>
              </a:rPr>
              <a:t>6 septembre 2019</a:t>
            </a:r>
          </a:p>
        </p:txBody>
      </p:sp>
    </p:spTree>
    <p:extLst>
      <p:ext uri="{BB962C8B-B14F-4D97-AF65-F5344CB8AC3E}">
        <p14:creationId xmlns:p14="http://schemas.microsoft.com/office/powerpoint/2010/main" xmlns="" val="133799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A7509A7-3787-4972-9DE2-E3A5F0B28E26}"/>
              </a:ext>
            </a:extLst>
          </p:cNvPr>
          <p:cNvSpPr>
            <a:spLocks noGrp="1"/>
          </p:cNvSpPr>
          <p:nvPr>
            <p:ph type="title"/>
          </p:nvPr>
        </p:nvSpPr>
        <p:spPr>
          <a:xfrm>
            <a:off x="637117" y="450577"/>
            <a:ext cx="7886700" cy="757130"/>
          </a:xfrm>
        </p:spPr>
        <p:txBody>
          <a:bodyPr/>
          <a:lstStyle/>
          <a:p>
            <a:r>
              <a:rPr lang="fr-FR" dirty="0"/>
              <a:t>Une réforme sociale à destination des assurés en situation de précarité : création de la complémentaire santé solidaire</a:t>
            </a:r>
          </a:p>
        </p:txBody>
      </p:sp>
      <p:sp>
        <p:nvSpPr>
          <p:cNvPr id="4" name="Espace réservé du numéro de diapositive 3">
            <a:extLst>
              <a:ext uri="{FF2B5EF4-FFF2-40B4-BE49-F238E27FC236}">
                <a16:creationId xmlns:a16="http://schemas.microsoft.com/office/drawing/2014/main" xmlns="" id="{12FDD40F-E739-4B62-9089-380F7E2E9393}"/>
              </a:ext>
            </a:extLst>
          </p:cNvPr>
          <p:cNvSpPr>
            <a:spLocks noGrp="1"/>
          </p:cNvSpPr>
          <p:nvPr>
            <p:ph type="sldNum" sz="quarter" idx="12"/>
          </p:nvPr>
        </p:nvSpPr>
        <p:spPr>
          <a:xfrm>
            <a:off x="6457950" y="6356351"/>
            <a:ext cx="2057400" cy="365125"/>
          </a:xfrm>
        </p:spPr>
        <p:txBody>
          <a:bodyPr/>
          <a:lstStyle/>
          <a:p>
            <a:fld id="{D0069F3E-E0E9-42B9-AF30-FECA7BEF6747}" type="slidenum">
              <a:rPr lang="fr-FR" smtClean="0"/>
              <a:pPr/>
              <a:t>3</a:t>
            </a:fld>
            <a:endParaRPr lang="fr-FR" dirty="0"/>
          </a:p>
        </p:txBody>
      </p:sp>
      <p:sp>
        <p:nvSpPr>
          <p:cNvPr id="10" name="ZoneTexte 9">
            <a:extLst>
              <a:ext uri="{FF2B5EF4-FFF2-40B4-BE49-F238E27FC236}">
                <a16:creationId xmlns:a16="http://schemas.microsoft.com/office/drawing/2014/main" xmlns="" id="{B6D9B8C0-0E15-4E40-855C-DEF5C372D28C}"/>
              </a:ext>
            </a:extLst>
          </p:cNvPr>
          <p:cNvSpPr txBox="1"/>
          <p:nvPr/>
        </p:nvSpPr>
        <p:spPr>
          <a:xfrm>
            <a:off x="807849" y="2711283"/>
            <a:ext cx="3589444" cy="523220"/>
          </a:xfrm>
          <a:prstGeom prst="rect">
            <a:avLst/>
          </a:prstGeom>
          <a:noFill/>
        </p:spPr>
        <p:txBody>
          <a:bodyPr wrap="none" rtlCol="0">
            <a:spAutoFit/>
          </a:bodyPr>
          <a:lstStyle/>
          <a:p>
            <a:pPr algn="ctr"/>
            <a:r>
              <a:rPr lang="fr-FR" sz="1400" dirty="0">
                <a:latin typeface="Madera Light" panose="020B0304020204020204" pitchFamily="34" charset="77"/>
              </a:rPr>
              <a:t>La prise en charge gratuite de la part </a:t>
            </a:r>
            <a:br>
              <a:rPr lang="fr-FR" sz="1400" dirty="0">
                <a:latin typeface="Madera Light" panose="020B0304020204020204" pitchFamily="34" charset="77"/>
              </a:rPr>
            </a:br>
            <a:r>
              <a:rPr lang="fr-FR" sz="1400" dirty="0">
                <a:latin typeface="Madera Light" panose="020B0304020204020204" pitchFamily="34" charset="77"/>
              </a:rPr>
              <a:t>complémentaire des dépenses de santé</a:t>
            </a:r>
          </a:p>
        </p:txBody>
      </p:sp>
      <p:sp>
        <p:nvSpPr>
          <p:cNvPr id="14" name="ZoneTexte 13">
            <a:extLst>
              <a:ext uri="{FF2B5EF4-FFF2-40B4-BE49-F238E27FC236}">
                <a16:creationId xmlns:a16="http://schemas.microsoft.com/office/drawing/2014/main" xmlns="" id="{2505EC2D-1AE3-4BEF-AAEA-DD64FF580C1B}"/>
              </a:ext>
            </a:extLst>
          </p:cNvPr>
          <p:cNvSpPr txBox="1"/>
          <p:nvPr/>
        </p:nvSpPr>
        <p:spPr>
          <a:xfrm>
            <a:off x="5159050" y="2690789"/>
            <a:ext cx="2719013" cy="523220"/>
          </a:xfrm>
          <a:prstGeom prst="rect">
            <a:avLst/>
          </a:prstGeom>
          <a:noFill/>
        </p:spPr>
        <p:txBody>
          <a:bodyPr wrap="none" rtlCol="0">
            <a:spAutoFit/>
          </a:bodyPr>
          <a:lstStyle/>
          <a:p>
            <a:pPr algn="ctr"/>
            <a:r>
              <a:rPr lang="fr-FR" sz="1400" dirty="0">
                <a:latin typeface="Madera Light" panose="020B0304020204020204" pitchFamily="34" charset="77"/>
              </a:rPr>
              <a:t>Aide financière pour souscrire</a:t>
            </a:r>
            <a:br>
              <a:rPr lang="fr-FR" sz="1400" dirty="0">
                <a:latin typeface="Madera Light" panose="020B0304020204020204" pitchFamily="34" charset="77"/>
              </a:rPr>
            </a:br>
            <a:r>
              <a:rPr lang="fr-FR" sz="1400" dirty="0">
                <a:latin typeface="Madera Light" panose="020B0304020204020204" pitchFamily="34" charset="77"/>
              </a:rPr>
              <a:t>une complémentaire santé</a:t>
            </a:r>
          </a:p>
        </p:txBody>
      </p:sp>
      <p:sp>
        <p:nvSpPr>
          <p:cNvPr id="15" name="Espace réservé du contenu 2">
            <a:extLst>
              <a:ext uri="{FF2B5EF4-FFF2-40B4-BE49-F238E27FC236}">
                <a16:creationId xmlns:a16="http://schemas.microsoft.com/office/drawing/2014/main" xmlns="" id="{CB745AFA-80B2-45DF-B715-9E957F04FE94}"/>
              </a:ext>
            </a:extLst>
          </p:cNvPr>
          <p:cNvSpPr>
            <a:spLocks noGrp="1"/>
          </p:cNvSpPr>
          <p:nvPr>
            <p:ph idx="1"/>
          </p:nvPr>
        </p:nvSpPr>
        <p:spPr>
          <a:xfrm>
            <a:off x="761158" y="1771907"/>
            <a:ext cx="3682826" cy="1049371"/>
          </a:xfrm>
        </p:spPr>
        <p:txBody>
          <a:bodyPr>
            <a:normAutofit/>
          </a:bodyPr>
          <a:lstStyle/>
          <a:p>
            <a:pPr marL="0" indent="0" algn="ctr">
              <a:buNone/>
            </a:pPr>
            <a:r>
              <a:rPr lang="fr-FR" sz="1800" b="1" dirty="0"/>
              <a:t>La CMU-C</a:t>
            </a:r>
            <a:br>
              <a:rPr lang="fr-FR" sz="1800" b="1" dirty="0"/>
            </a:br>
            <a:r>
              <a:rPr lang="fr-FR" sz="1800" dirty="0"/>
              <a:t>Couverture Maladie Universelle Complémentaire</a:t>
            </a:r>
          </a:p>
        </p:txBody>
      </p:sp>
      <p:sp>
        <p:nvSpPr>
          <p:cNvPr id="16" name="Espace réservé du contenu 2">
            <a:extLst>
              <a:ext uri="{FF2B5EF4-FFF2-40B4-BE49-F238E27FC236}">
                <a16:creationId xmlns:a16="http://schemas.microsoft.com/office/drawing/2014/main" xmlns="" id="{1B7008D9-9985-4EFD-AD26-DD2174EEDBEA}"/>
              </a:ext>
            </a:extLst>
          </p:cNvPr>
          <p:cNvSpPr txBox="1">
            <a:spLocks/>
          </p:cNvSpPr>
          <p:nvPr/>
        </p:nvSpPr>
        <p:spPr>
          <a:xfrm>
            <a:off x="4700016" y="1771908"/>
            <a:ext cx="3682826" cy="916996"/>
          </a:xfrm>
          <a:prstGeom prst="rect">
            <a:avLst/>
          </a:prstGeom>
        </p:spPr>
        <p:txBody>
          <a:bodyPr vert="horz" lIns="91440" tIns="45720" rIns="91440" bIns="45720" rtlCol="0">
            <a:normAutofit lnSpcReduction="10000"/>
          </a:bodyPr>
          <a:lstStyle>
            <a:lvl1pPr marL="342900" indent="-342900" algn="l" defTabSz="457200" rtl="0" eaLnBrk="1" latinLnBrk="0" hangingPunct="1">
              <a:lnSpc>
                <a:spcPct val="100000"/>
              </a:lnSpc>
              <a:spcBef>
                <a:spcPts val="600"/>
              </a:spcBef>
              <a:spcAft>
                <a:spcPts val="600"/>
              </a:spcAft>
              <a:buClr>
                <a:srgbClr val="017FB2"/>
              </a:buClr>
              <a:buFont typeface="Lucida Grande"/>
              <a:buChar char="•"/>
              <a:defRPr sz="1600" b="0" i="0" kern="1200" spc="0">
                <a:solidFill>
                  <a:schemeClr val="tx1">
                    <a:lumMod val="65000"/>
                    <a:lumOff val="35000"/>
                  </a:schemeClr>
                </a:solidFill>
                <a:latin typeface="Verdana Normal" charset="0"/>
                <a:ea typeface="Verdana Normal" charset="0"/>
                <a:cs typeface="Verdana Normal" charset="0"/>
              </a:defRPr>
            </a:lvl1pPr>
            <a:lvl2pPr marL="742950" indent="-285750" algn="l" defTabSz="457200" rtl="0" eaLnBrk="1" latinLnBrk="0" hangingPunct="1">
              <a:lnSpc>
                <a:spcPct val="100000"/>
              </a:lnSpc>
              <a:spcBef>
                <a:spcPts val="600"/>
              </a:spcBef>
              <a:spcAft>
                <a:spcPts val="600"/>
              </a:spcAft>
              <a:buClr>
                <a:srgbClr val="FF3F44"/>
              </a:buClr>
              <a:buFont typeface="Lucida Grande"/>
              <a:buChar char="-"/>
              <a:defRPr sz="1600" b="0" i="0" kern="1200" spc="0">
                <a:solidFill>
                  <a:schemeClr val="tx1">
                    <a:lumMod val="65000"/>
                    <a:lumOff val="35000"/>
                  </a:schemeClr>
                </a:solidFill>
                <a:latin typeface="Verdana Normal" charset="0"/>
                <a:ea typeface="Verdana Normal" charset="0"/>
                <a:cs typeface="Verdana Normal" charset="0"/>
              </a:defRPr>
            </a:lvl2pPr>
            <a:lvl3pPr marL="1143000" indent="-228600" algn="l" defTabSz="457200" rtl="0" eaLnBrk="1" latinLnBrk="0" hangingPunct="1">
              <a:spcBef>
                <a:spcPct val="20000"/>
              </a:spcBef>
              <a:buClr>
                <a:srgbClr val="FF6600"/>
              </a:buClr>
              <a:buFont typeface="Lucida Grande"/>
              <a:buChar char="•"/>
              <a:defRPr sz="1400" kern="1200">
                <a:solidFill>
                  <a:schemeClr val="tx1"/>
                </a:solidFill>
                <a:latin typeface="Avenir Next Bold"/>
                <a:ea typeface="+mn-ea"/>
                <a:cs typeface="Avenir Next Bold"/>
              </a:defRPr>
            </a:lvl3pPr>
            <a:lvl4pPr marL="1600200" indent="-228600" algn="l" defTabSz="457200" rtl="0" eaLnBrk="1" latinLnBrk="0" hangingPunct="1">
              <a:spcBef>
                <a:spcPct val="20000"/>
              </a:spcBef>
              <a:buClr>
                <a:srgbClr val="FF6600"/>
              </a:buClr>
              <a:buFont typeface="Lucida Grande"/>
              <a:buChar char="•"/>
              <a:defRPr sz="1200" kern="1200">
                <a:solidFill>
                  <a:schemeClr val="tx1"/>
                </a:solidFill>
                <a:latin typeface="Avenir Next Bold"/>
                <a:ea typeface="+mn-ea"/>
                <a:cs typeface="Avenir Next Bold"/>
              </a:defRPr>
            </a:lvl4pPr>
            <a:lvl5pPr marL="2057400" indent="-228600" algn="l" defTabSz="457200" rtl="0" eaLnBrk="1" latinLnBrk="0" hangingPunct="1">
              <a:spcBef>
                <a:spcPct val="20000"/>
              </a:spcBef>
              <a:buClr>
                <a:srgbClr val="FF6600"/>
              </a:buClr>
              <a:buFont typeface="Lucida Grande"/>
              <a:buChar char="•"/>
              <a:defRPr sz="1200" kern="1200">
                <a:solidFill>
                  <a:schemeClr val="tx1"/>
                </a:solidFill>
                <a:latin typeface="Avenir Next Bold"/>
                <a:ea typeface="+mn-ea"/>
                <a:cs typeface="Avenir Next 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Lucida Grande"/>
              <a:buNone/>
            </a:pPr>
            <a:r>
              <a:rPr lang="fr-FR" sz="1800" b="1" dirty="0">
                <a:solidFill>
                  <a:schemeClr val="tx1"/>
                </a:solidFill>
                <a:latin typeface="Madera Bold" panose="020B0504020204020204" pitchFamily="34" charset="77"/>
              </a:rPr>
              <a:t>L’ACS </a:t>
            </a:r>
            <a:br>
              <a:rPr lang="fr-FR" sz="1800" b="1" dirty="0">
                <a:solidFill>
                  <a:schemeClr val="tx1"/>
                </a:solidFill>
                <a:latin typeface="Madera Bold" panose="020B0504020204020204" pitchFamily="34" charset="77"/>
              </a:rPr>
            </a:br>
            <a:r>
              <a:rPr lang="fr-FR" sz="1800" b="1" dirty="0">
                <a:solidFill>
                  <a:schemeClr val="tx1"/>
                </a:solidFill>
                <a:latin typeface="Madera Bold" panose="020B0504020204020204" pitchFamily="34" charset="77"/>
              </a:rPr>
              <a:t>L’Aide au paiement d’une Complémentaire Santé</a:t>
            </a:r>
          </a:p>
          <a:p>
            <a:pPr marL="0" indent="0" algn="ctr">
              <a:buFont typeface="Lucida Grande"/>
              <a:buNone/>
            </a:pPr>
            <a:endParaRPr lang="fr-FR" sz="1400" dirty="0">
              <a:solidFill>
                <a:schemeClr val="tx1"/>
              </a:solidFill>
              <a:latin typeface="Madera Light" panose="020B0304020204020204" pitchFamily="34" charset="77"/>
              <a:ea typeface="+mn-ea"/>
              <a:cs typeface="+mn-cs"/>
            </a:endParaRPr>
          </a:p>
        </p:txBody>
      </p:sp>
      <p:sp>
        <p:nvSpPr>
          <p:cNvPr id="17" name="Rectangle 16">
            <a:extLst>
              <a:ext uri="{FF2B5EF4-FFF2-40B4-BE49-F238E27FC236}">
                <a16:creationId xmlns:a16="http://schemas.microsoft.com/office/drawing/2014/main" xmlns="" id="{A5DADF6F-1FE4-4B3C-BDC3-564B31604FE4}"/>
              </a:ext>
            </a:extLst>
          </p:cNvPr>
          <p:cNvSpPr/>
          <p:nvPr/>
        </p:nvSpPr>
        <p:spPr>
          <a:xfrm>
            <a:off x="761158" y="1681640"/>
            <a:ext cx="3682826" cy="2895706"/>
          </a:xfrm>
          <a:prstGeom prst="rect">
            <a:avLst/>
          </a:prstGeom>
          <a:noFill/>
          <a:ln w="38100">
            <a:solidFill>
              <a:srgbClr val="007F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b="1" dirty="0">
              <a:latin typeface="Madera Bold" panose="020B0504020204020204" pitchFamily="34" charset="77"/>
            </a:endParaRPr>
          </a:p>
        </p:txBody>
      </p:sp>
      <p:sp>
        <p:nvSpPr>
          <p:cNvPr id="18" name="Rectangle 17">
            <a:extLst>
              <a:ext uri="{FF2B5EF4-FFF2-40B4-BE49-F238E27FC236}">
                <a16:creationId xmlns:a16="http://schemas.microsoft.com/office/drawing/2014/main" xmlns="" id="{09FFB204-B15C-4C4E-AEBB-A0C64F74BB5B}"/>
              </a:ext>
            </a:extLst>
          </p:cNvPr>
          <p:cNvSpPr/>
          <p:nvPr/>
        </p:nvSpPr>
        <p:spPr>
          <a:xfrm>
            <a:off x="4700016" y="1681640"/>
            <a:ext cx="3682826" cy="2895706"/>
          </a:xfrm>
          <a:prstGeom prst="rect">
            <a:avLst/>
          </a:prstGeom>
          <a:noFill/>
          <a:ln w="38100">
            <a:solidFill>
              <a:srgbClr val="007F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b="1" dirty="0">
              <a:latin typeface="Madera Bold" panose="020B0504020204020204" pitchFamily="34" charset="77"/>
            </a:endParaRPr>
          </a:p>
        </p:txBody>
      </p:sp>
      <p:grpSp>
        <p:nvGrpSpPr>
          <p:cNvPr id="7" name="Groupe 6">
            <a:extLst>
              <a:ext uri="{FF2B5EF4-FFF2-40B4-BE49-F238E27FC236}">
                <a16:creationId xmlns:a16="http://schemas.microsoft.com/office/drawing/2014/main" xmlns="" id="{6F84BF35-4F56-4402-A3AE-5F28ACE17BB8}"/>
              </a:ext>
            </a:extLst>
          </p:cNvPr>
          <p:cNvGrpSpPr/>
          <p:nvPr/>
        </p:nvGrpSpPr>
        <p:grpSpPr>
          <a:xfrm>
            <a:off x="761158" y="4715559"/>
            <a:ext cx="4348008" cy="1052955"/>
            <a:chOff x="761158" y="4715559"/>
            <a:chExt cx="4348008" cy="1052955"/>
          </a:xfrm>
        </p:grpSpPr>
        <p:sp>
          <p:nvSpPr>
            <p:cNvPr id="12" name="ZoneTexte 11">
              <a:extLst>
                <a:ext uri="{FF2B5EF4-FFF2-40B4-BE49-F238E27FC236}">
                  <a16:creationId xmlns:a16="http://schemas.microsoft.com/office/drawing/2014/main" xmlns="" id="{D2906805-7DA1-4449-A3E0-E8FD31417CCD}"/>
                </a:ext>
              </a:extLst>
            </p:cNvPr>
            <p:cNvSpPr txBox="1"/>
            <p:nvPr/>
          </p:nvSpPr>
          <p:spPr>
            <a:xfrm>
              <a:off x="919003" y="5107081"/>
              <a:ext cx="3367135" cy="523220"/>
            </a:xfrm>
            <a:prstGeom prst="rect">
              <a:avLst/>
            </a:prstGeom>
            <a:noFill/>
          </p:spPr>
          <p:txBody>
            <a:bodyPr wrap="square" rtlCol="0">
              <a:spAutoFit/>
            </a:bodyPr>
            <a:lstStyle/>
            <a:p>
              <a:pPr algn="ctr"/>
              <a:r>
                <a:rPr lang="fr-FR" sz="1400" dirty="0">
                  <a:solidFill>
                    <a:schemeClr val="tx1">
                      <a:lumMod val="65000"/>
                      <a:lumOff val="35000"/>
                    </a:schemeClr>
                  </a:solidFill>
                  <a:latin typeface="Madera" panose="020B0504020204020204" pitchFamily="34" charset="77"/>
                </a:rPr>
                <a:t>Personnes disposant de ressources inférieures à 745 euros /mois</a:t>
              </a:r>
            </a:p>
          </p:txBody>
        </p:sp>
        <p:sp>
          <p:nvSpPr>
            <p:cNvPr id="19" name="Rectangle 18">
              <a:extLst>
                <a:ext uri="{FF2B5EF4-FFF2-40B4-BE49-F238E27FC236}">
                  <a16:creationId xmlns:a16="http://schemas.microsoft.com/office/drawing/2014/main" xmlns="" id="{787BEA98-4FB8-426C-9ED9-DE8072318A1A}"/>
                </a:ext>
              </a:extLst>
            </p:cNvPr>
            <p:cNvSpPr/>
            <p:nvPr/>
          </p:nvSpPr>
          <p:spPr>
            <a:xfrm>
              <a:off x="3890563" y="4715559"/>
              <a:ext cx="1218603" cy="307777"/>
            </a:xfrm>
            <a:prstGeom prst="rect">
              <a:avLst/>
            </a:prstGeom>
          </p:spPr>
          <p:txBody>
            <a:bodyPr wrap="none">
              <a:spAutoFit/>
            </a:bodyPr>
            <a:lstStyle/>
            <a:p>
              <a:r>
                <a:rPr lang="fr-FR" sz="1400" b="1" dirty="0">
                  <a:solidFill>
                    <a:srgbClr val="F7640A"/>
                  </a:solidFill>
                  <a:latin typeface="Madera Bold" panose="020B0504020204020204" pitchFamily="34" charset="77"/>
                  <a:ea typeface="Verdana" panose="020B0604030504040204" pitchFamily="34" charset="0"/>
                  <a:cs typeface="Verdana" panose="020B0604030504040204" pitchFamily="34" charset="0"/>
                </a:rPr>
                <a:t>745 €/mois</a:t>
              </a:r>
            </a:p>
          </p:txBody>
        </p:sp>
        <p:cxnSp>
          <p:nvCxnSpPr>
            <p:cNvPr id="20" name="Connecteur droit 19">
              <a:extLst>
                <a:ext uri="{FF2B5EF4-FFF2-40B4-BE49-F238E27FC236}">
                  <a16:creationId xmlns:a16="http://schemas.microsoft.com/office/drawing/2014/main" xmlns="" id="{1D27AD57-6FBF-40AF-BDF7-5184781A4589}"/>
                </a:ext>
              </a:extLst>
            </p:cNvPr>
            <p:cNvCxnSpPr/>
            <p:nvPr/>
          </p:nvCxnSpPr>
          <p:spPr>
            <a:xfrm>
              <a:off x="4572000" y="5037604"/>
              <a:ext cx="0" cy="715961"/>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xmlns="" id="{0346E48E-3783-42D9-8F11-CE685537051D}"/>
                </a:ext>
              </a:extLst>
            </p:cNvPr>
            <p:cNvSpPr/>
            <p:nvPr/>
          </p:nvSpPr>
          <p:spPr>
            <a:xfrm>
              <a:off x="761158" y="5052553"/>
              <a:ext cx="3810842" cy="715961"/>
            </a:xfrm>
            <a:prstGeom prst="rect">
              <a:avLst/>
            </a:prstGeom>
            <a:solidFill>
              <a:srgbClr val="007FB2">
                <a:alpha val="35000"/>
              </a:srgbClr>
            </a:solidFill>
            <a:ln w="3175">
              <a:solidFill>
                <a:srgbClr val="007F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bg1"/>
                </a:solidFill>
                <a:latin typeface="Madera" panose="020B0504020204020204" pitchFamily="34" charset="77"/>
              </a:endParaRPr>
            </a:p>
          </p:txBody>
        </p:sp>
      </p:grpSp>
      <p:grpSp>
        <p:nvGrpSpPr>
          <p:cNvPr id="27" name="Groupe 26">
            <a:extLst>
              <a:ext uri="{FF2B5EF4-FFF2-40B4-BE49-F238E27FC236}">
                <a16:creationId xmlns:a16="http://schemas.microsoft.com/office/drawing/2014/main" xmlns="" id="{8876C7E7-2B22-471C-BFB8-189118CF0196}"/>
              </a:ext>
            </a:extLst>
          </p:cNvPr>
          <p:cNvGrpSpPr/>
          <p:nvPr/>
        </p:nvGrpSpPr>
        <p:grpSpPr>
          <a:xfrm>
            <a:off x="4572000" y="4710951"/>
            <a:ext cx="4468234" cy="1057563"/>
            <a:chOff x="4572000" y="4710951"/>
            <a:chExt cx="4468234" cy="1057563"/>
          </a:xfrm>
        </p:grpSpPr>
        <p:sp>
          <p:nvSpPr>
            <p:cNvPr id="13" name="ZoneTexte 12">
              <a:extLst>
                <a:ext uri="{FF2B5EF4-FFF2-40B4-BE49-F238E27FC236}">
                  <a16:creationId xmlns:a16="http://schemas.microsoft.com/office/drawing/2014/main" xmlns="" id="{96750768-3A80-4138-834D-35415C9ED49F}"/>
                </a:ext>
              </a:extLst>
            </p:cNvPr>
            <p:cNvSpPr txBox="1"/>
            <p:nvPr/>
          </p:nvSpPr>
          <p:spPr>
            <a:xfrm>
              <a:off x="4915226" y="5135860"/>
              <a:ext cx="3315330" cy="523220"/>
            </a:xfrm>
            <a:prstGeom prst="rect">
              <a:avLst/>
            </a:prstGeom>
            <a:noFill/>
          </p:spPr>
          <p:txBody>
            <a:bodyPr wrap="none" rtlCol="0">
              <a:spAutoFit/>
            </a:bodyPr>
            <a:lstStyle/>
            <a:p>
              <a:pPr algn="ctr"/>
              <a:r>
                <a:rPr lang="fr-FR" sz="1400" dirty="0">
                  <a:solidFill>
                    <a:schemeClr val="tx1">
                      <a:lumMod val="65000"/>
                      <a:lumOff val="35000"/>
                    </a:schemeClr>
                  </a:solidFill>
                  <a:latin typeface="Madera" panose="020B0504020204020204" pitchFamily="34" charset="77"/>
                </a:rPr>
                <a:t>Personnes disposant de ressources</a:t>
              </a:r>
              <a:br>
                <a:rPr lang="fr-FR" sz="1400" dirty="0">
                  <a:solidFill>
                    <a:schemeClr val="tx1">
                      <a:lumMod val="65000"/>
                      <a:lumOff val="35000"/>
                    </a:schemeClr>
                  </a:solidFill>
                  <a:latin typeface="Madera" panose="020B0504020204020204" pitchFamily="34" charset="77"/>
                </a:rPr>
              </a:br>
              <a:r>
                <a:rPr lang="fr-FR" sz="1400" dirty="0">
                  <a:solidFill>
                    <a:schemeClr val="tx1">
                      <a:lumMod val="65000"/>
                      <a:lumOff val="35000"/>
                    </a:schemeClr>
                  </a:solidFill>
                  <a:latin typeface="Madera" panose="020B0504020204020204" pitchFamily="34" charset="77"/>
                </a:rPr>
                <a:t>entre 746 euros et 1007 euros par mois</a:t>
              </a:r>
            </a:p>
          </p:txBody>
        </p:sp>
        <p:cxnSp>
          <p:nvCxnSpPr>
            <p:cNvPr id="21" name="Connecteur droit 20">
              <a:extLst>
                <a:ext uri="{FF2B5EF4-FFF2-40B4-BE49-F238E27FC236}">
                  <a16:creationId xmlns:a16="http://schemas.microsoft.com/office/drawing/2014/main" xmlns="" id="{2C1967CA-69A9-4FC1-A788-8EDC650A4C1F}"/>
                </a:ext>
              </a:extLst>
            </p:cNvPr>
            <p:cNvCxnSpPr/>
            <p:nvPr/>
          </p:nvCxnSpPr>
          <p:spPr>
            <a:xfrm>
              <a:off x="8382842" y="5037604"/>
              <a:ext cx="0" cy="715961"/>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xmlns="" id="{E9095A09-2961-42AD-A088-428E2DDBC195}"/>
                </a:ext>
              </a:extLst>
            </p:cNvPr>
            <p:cNvSpPr/>
            <p:nvPr/>
          </p:nvSpPr>
          <p:spPr>
            <a:xfrm>
              <a:off x="4572000" y="5052553"/>
              <a:ext cx="3810842" cy="715961"/>
            </a:xfrm>
            <a:prstGeom prst="rect">
              <a:avLst/>
            </a:prstGeom>
            <a:solidFill>
              <a:srgbClr val="007FB2">
                <a:alpha val="35000"/>
              </a:srgbClr>
            </a:solidFill>
            <a:ln w="3175">
              <a:solidFill>
                <a:srgbClr val="007F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bg1"/>
                </a:solidFill>
                <a:latin typeface="Madera" panose="020B0504020204020204" pitchFamily="34" charset="77"/>
              </a:endParaRPr>
            </a:p>
          </p:txBody>
        </p:sp>
        <p:sp>
          <p:nvSpPr>
            <p:cNvPr id="24" name="Rectangle 23">
              <a:extLst>
                <a:ext uri="{FF2B5EF4-FFF2-40B4-BE49-F238E27FC236}">
                  <a16:creationId xmlns:a16="http://schemas.microsoft.com/office/drawing/2014/main" xmlns="" id="{6B0A87D7-153E-4021-ABE4-050002A786A0}"/>
                </a:ext>
              </a:extLst>
            </p:cNvPr>
            <p:cNvSpPr/>
            <p:nvPr/>
          </p:nvSpPr>
          <p:spPr>
            <a:xfrm>
              <a:off x="7725450" y="4710951"/>
              <a:ext cx="1314784" cy="307777"/>
            </a:xfrm>
            <a:prstGeom prst="rect">
              <a:avLst/>
            </a:prstGeom>
          </p:spPr>
          <p:txBody>
            <a:bodyPr wrap="none">
              <a:spAutoFit/>
            </a:bodyPr>
            <a:lstStyle/>
            <a:p>
              <a:r>
                <a:rPr lang="fr-FR" sz="1400" b="1" dirty="0">
                  <a:solidFill>
                    <a:srgbClr val="F7640A"/>
                  </a:solidFill>
                  <a:latin typeface="Madera Bold" panose="020B0504020204020204" pitchFamily="34" charset="77"/>
                  <a:ea typeface="Verdana" panose="020B0604030504040204" pitchFamily="34" charset="0"/>
                  <a:cs typeface="Verdana" panose="020B0604030504040204" pitchFamily="34" charset="0"/>
                </a:rPr>
                <a:t>1007 €/mois</a:t>
              </a:r>
            </a:p>
          </p:txBody>
        </p:sp>
      </p:grpSp>
      <p:pic>
        <p:nvPicPr>
          <p:cNvPr id="25" name="Image 24">
            <a:extLst>
              <a:ext uri="{FF2B5EF4-FFF2-40B4-BE49-F238E27FC236}">
                <a16:creationId xmlns:a16="http://schemas.microsoft.com/office/drawing/2014/main" xmlns="" id="{CFA7F66A-4DAE-4E0E-A2D8-3E0949ED449E}"/>
              </a:ext>
            </a:extLst>
          </p:cNvPr>
          <p:cNvPicPr>
            <a:picLocks noChangeAspect="1"/>
          </p:cNvPicPr>
          <p:nvPr/>
        </p:nvPicPr>
        <p:blipFill>
          <a:blip r:embed="rId3" cstate="print"/>
          <a:stretch>
            <a:fillRect/>
          </a:stretch>
        </p:blipFill>
        <p:spPr>
          <a:xfrm>
            <a:off x="2052418" y="3429000"/>
            <a:ext cx="1228321" cy="993046"/>
          </a:xfrm>
          <a:prstGeom prst="rect">
            <a:avLst/>
          </a:prstGeom>
        </p:spPr>
      </p:pic>
      <p:pic>
        <p:nvPicPr>
          <p:cNvPr id="26" name="Picture 2" descr="P:\Secrétariat\Puces_Logos\Logo_ACS\Logo_Fonds_ACS.gif">
            <a:extLst>
              <a:ext uri="{FF2B5EF4-FFF2-40B4-BE49-F238E27FC236}">
                <a16:creationId xmlns:a16="http://schemas.microsoft.com/office/drawing/2014/main" xmlns="" id="{D065EBEA-FF4B-47A1-80B3-1E47BE0E3CEC}"/>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92605" y="3429000"/>
            <a:ext cx="1098977" cy="86797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roupe 4">
            <a:extLst>
              <a:ext uri="{FF2B5EF4-FFF2-40B4-BE49-F238E27FC236}">
                <a16:creationId xmlns:a16="http://schemas.microsoft.com/office/drawing/2014/main" xmlns="" id="{8D6F82A4-49FB-407A-9E65-FE2E4293857E}"/>
              </a:ext>
            </a:extLst>
          </p:cNvPr>
          <p:cNvGrpSpPr/>
          <p:nvPr/>
        </p:nvGrpSpPr>
        <p:grpSpPr>
          <a:xfrm>
            <a:off x="761158" y="1681640"/>
            <a:ext cx="7885066" cy="2910315"/>
            <a:chOff x="761156" y="1681640"/>
            <a:chExt cx="7885066" cy="2910315"/>
          </a:xfrm>
        </p:grpSpPr>
        <p:sp>
          <p:nvSpPr>
            <p:cNvPr id="28" name="Rectangle 27">
              <a:extLst>
                <a:ext uri="{FF2B5EF4-FFF2-40B4-BE49-F238E27FC236}">
                  <a16:creationId xmlns:a16="http://schemas.microsoft.com/office/drawing/2014/main" xmlns="" id="{1ACE2108-C4A2-46A3-8F8A-9F63A6F58FA2}"/>
                </a:ext>
              </a:extLst>
            </p:cNvPr>
            <p:cNvSpPr/>
            <p:nvPr/>
          </p:nvSpPr>
          <p:spPr>
            <a:xfrm>
              <a:off x="761156" y="1681640"/>
              <a:ext cx="7621685" cy="2910315"/>
            </a:xfrm>
            <a:prstGeom prst="rect">
              <a:avLst/>
            </a:prstGeom>
            <a:solidFill>
              <a:schemeClr val="accent1">
                <a:lumMod val="40000"/>
                <a:lumOff val="60000"/>
              </a:schemeClr>
            </a:solidFill>
            <a:ln w="38100">
              <a:solidFill>
                <a:srgbClr val="007F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b="1" dirty="0">
                <a:latin typeface="Madera Bold" panose="020B0504020204020204" pitchFamily="34" charset="77"/>
              </a:endParaRPr>
            </a:p>
          </p:txBody>
        </p:sp>
        <p:cxnSp>
          <p:nvCxnSpPr>
            <p:cNvPr id="29" name="Connecteur droit avec flèche 28">
              <a:extLst>
                <a:ext uri="{FF2B5EF4-FFF2-40B4-BE49-F238E27FC236}">
                  <a16:creationId xmlns:a16="http://schemas.microsoft.com/office/drawing/2014/main" xmlns="" id="{6CB48C3A-5242-4C2C-AC7B-583F4A09343E}"/>
                </a:ext>
              </a:extLst>
            </p:cNvPr>
            <p:cNvCxnSpPr>
              <a:cxnSpLocks/>
            </p:cNvCxnSpPr>
            <p:nvPr/>
          </p:nvCxnSpPr>
          <p:spPr>
            <a:xfrm>
              <a:off x="761158" y="3949676"/>
              <a:ext cx="7621684" cy="0"/>
            </a:xfrm>
            <a:prstGeom prst="straightConnector1">
              <a:avLst/>
            </a:prstGeom>
            <a:ln w="101600">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xmlns="" id="{370583C8-613E-4394-9950-F61BD4F22259}"/>
                </a:ext>
              </a:extLst>
            </p:cNvPr>
            <p:cNvSpPr/>
            <p:nvPr/>
          </p:nvSpPr>
          <p:spPr>
            <a:xfrm>
              <a:off x="1812625" y="3552081"/>
              <a:ext cx="1716374" cy="276999"/>
            </a:xfrm>
            <a:prstGeom prst="rect">
              <a:avLst/>
            </a:prstGeom>
          </p:spPr>
          <p:txBody>
            <a:bodyPr wrap="square">
              <a:spAutoFit/>
            </a:bodyPr>
            <a:lstStyle/>
            <a:p>
              <a:pPr algn="ctr"/>
              <a:r>
                <a:rPr lang="fr-FR" sz="1200" b="1" dirty="0">
                  <a:solidFill>
                    <a:schemeClr val="bg1"/>
                  </a:solidFill>
                  <a:latin typeface="Madera" panose="020B0504020204020204" pitchFamily="34" charset="77"/>
                  <a:ea typeface="Verdana" panose="020B0604030504040204" pitchFamily="34" charset="0"/>
                  <a:cs typeface="Verdana" panose="020B0604030504040204" pitchFamily="34" charset="0"/>
                </a:rPr>
                <a:t>Gratuite</a:t>
              </a:r>
            </a:p>
          </p:txBody>
        </p:sp>
        <p:sp>
          <p:nvSpPr>
            <p:cNvPr id="31" name="Rectangle 30">
              <a:extLst>
                <a:ext uri="{FF2B5EF4-FFF2-40B4-BE49-F238E27FC236}">
                  <a16:creationId xmlns:a16="http://schemas.microsoft.com/office/drawing/2014/main" xmlns="" id="{96B9AB6E-5210-40A8-907D-7FE640527849}"/>
                </a:ext>
              </a:extLst>
            </p:cNvPr>
            <p:cNvSpPr/>
            <p:nvPr/>
          </p:nvSpPr>
          <p:spPr>
            <a:xfrm>
              <a:off x="4436632" y="3550839"/>
              <a:ext cx="4209590" cy="276999"/>
            </a:xfrm>
            <a:prstGeom prst="rect">
              <a:avLst/>
            </a:prstGeom>
          </p:spPr>
          <p:txBody>
            <a:bodyPr wrap="square">
              <a:spAutoFit/>
            </a:bodyPr>
            <a:lstStyle/>
            <a:p>
              <a:pPr algn="ctr"/>
              <a:r>
                <a:rPr lang="fr-FR" sz="1200" b="1" dirty="0">
                  <a:solidFill>
                    <a:schemeClr val="bg1"/>
                  </a:solidFill>
                  <a:latin typeface="Madera" panose="020B0504020204020204" pitchFamily="34" charset="77"/>
                  <a:ea typeface="Verdana" panose="020B0604030504040204" pitchFamily="34" charset="0"/>
                  <a:cs typeface="Verdana" panose="020B0604030504040204" pitchFamily="34" charset="0"/>
                </a:rPr>
                <a:t>Contribution suivant l’âge et situation familiale</a:t>
              </a:r>
            </a:p>
          </p:txBody>
        </p:sp>
        <p:cxnSp>
          <p:nvCxnSpPr>
            <p:cNvPr id="32" name="Connecteur droit 31">
              <a:extLst>
                <a:ext uri="{FF2B5EF4-FFF2-40B4-BE49-F238E27FC236}">
                  <a16:creationId xmlns:a16="http://schemas.microsoft.com/office/drawing/2014/main" xmlns="" id="{843D5C10-6835-4387-9DEF-66FCB504EF47}"/>
                </a:ext>
              </a:extLst>
            </p:cNvPr>
            <p:cNvCxnSpPr>
              <a:cxnSpLocks/>
            </p:cNvCxnSpPr>
            <p:nvPr/>
          </p:nvCxnSpPr>
          <p:spPr>
            <a:xfrm>
              <a:off x="4580465" y="3719118"/>
              <a:ext cx="0" cy="422081"/>
            </a:xfrm>
            <a:prstGeom prst="line">
              <a:avLst/>
            </a:prstGeom>
            <a:ln>
              <a:solidFill>
                <a:schemeClr val="bg1"/>
              </a:solidFill>
            </a:ln>
            <a:effectLst>
              <a:outerShdw blurRad="50800" dist="50800" dir="5400000" algn="ctr" rotWithShape="0">
                <a:schemeClr val="bg1"/>
              </a:outerShdw>
            </a:effectLst>
          </p:spPr>
          <p:style>
            <a:lnRef idx="2">
              <a:schemeClr val="accent1"/>
            </a:lnRef>
            <a:fillRef idx="0">
              <a:schemeClr val="accent1"/>
            </a:fillRef>
            <a:effectRef idx="1">
              <a:schemeClr val="accent1"/>
            </a:effectRef>
            <a:fontRef idx="minor">
              <a:schemeClr val="tx1"/>
            </a:fontRef>
          </p:style>
        </p:cxnSp>
        <p:sp>
          <p:nvSpPr>
            <p:cNvPr id="3" name="ZoneTexte 2">
              <a:extLst>
                <a:ext uri="{FF2B5EF4-FFF2-40B4-BE49-F238E27FC236}">
                  <a16:creationId xmlns:a16="http://schemas.microsoft.com/office/drawing/2014/main" xmlns="" id="{9B241F03-B9C2-43DC-8927-7A02865D0363}"/>
                </a:ext>
              </a:extLst>
            </p:cNvPr>
            <p:cNvSpPr txBox="1"/>
            <p:nvPr/>
          </p:nvSpPr>
          <p:spPr>
            <a:xfrm>
              <a:off x="1900304" y="1985176"/>
              <a:ext cx="5979457" cy="1077218"/>
            </a:xfrm>
            <a:prstGeom prst="rect">
              <a:avLst/>
            </a:prstGeom>
            <a:noFill/>
          </p:spPr>
          <p:txBody>
            <a:bodyPr wrap="none" rtlCol="0">
              <a:spAutoFit/>
            </a:bodyPr>
            <a:lstStyle/>
            <a:p>
              <a:r>
                <a:rPr lang="fr-FR" sz="3200" b="1" dirty="0">
                  <a:solidFill>
                    <a:schemeClr val="bg1"/>
                  </a:solidFill>
                </a:rPr>
                <a:t>Complémentaire santé solidaire, </a:t>
              </a:r>
            </a:p>
            <a:p>
              <a:r>
                <a:rPr lang="fr-FR" sz="3200" b="1" dirty="0">
                  <a:solidFill>
                    <a:schemeClr val="bg1"/>
                  </a:solidFill>
                </a:rPr>
                <a:t>un dispositif unique à deux étages</a:t>
              </a:r>
            </a:p>
          </p:txBody>
        </p:sp>
      </p:grpSp>
    </p:spTree>
    <p:extLst>
      <p:ext uri="{BB962C8B-B14F-4D97-AF65-F5344CB8AC3E}">
        <p14:creationId xmlns:p14="http://schemas.microsoft.com/office/powerpoint/2010/main" xmlns="" val="219597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xmlns="" id="{B0DFBE0C-6695-4111-ABFE-D245145FBED2}"/>
              </a:ext>
            </a:extLst>
          </p:cNvPr>
          <p:cNvPicPr>
            <a:picLocks noChangeAspect="1"/>
          </p:cNvPicPr>
          <p:nvPr/>
        </p:nvPicPr>
        <p:blipFill>
          <a:blip r:embed="rId3" cstate="print"/>
          <a:stretch>
            <a:fillRect/>
          </a:stretch>
        </p:blipFill>
        <p:spPr>
          <a:xfrm>
            <a:off x="269966" y="584210"/>
            <a:ext cx="8630194" cy="795412"/>
          </a:xfrm>
          <a:prstGeom prst="rect">
            <a:avLst/>
          </a:prstGeom>
        </p:spPr>
      </p:pic>
      <p:sp>
        <p:nvSpPr>
          <p:cNvPr id="2" name="Titre 1"/>
          <p:cNvSpPr>
            <a:spLocks noGrp="1"/>
          </p:cNvSpPr>
          <p:nvPr>
            <p:ph type="title"/>
          </p:nvPr>
        </p:nvSpPr>
        <p:spPr>
          <a:xfrm>
            <a:off x="174171" y="-45482"/>
            <a:ext cx="8912279" cy="691377"/>
          </a:xfrm>
        </p:spPr>
        <p:txBody>
          <a:bodyPr/>
          <a:lstStyle/>
          <a:p>
            <a:r>
              <a:rPr lang="fr-FR" dirty="0"/>
              <a:t>Une réforme sociale à destination des assurés en situation de précarité</a:t>
            </a:r>
          </a:p>
        </p:txBody>
      </p:sp>
      <p:sp>
        <p:nvSpPr>
          <p:cNvPr id="4" name="Espace réservé du numéro de diapositive 3"/>
          <p:cNvSpPr>
            <a:spLocks noGrp="1"/>
          </p:cNvSpPr>
          <p:nvPr>
            <p:ph type="sldNum" sz="quarter" idx="12"/>
          </p:nvPr>
        </p:nvSpPr>
        <p:spPr>
          <a:xfrm>
            <a:off x="7102912" y="6580206"/>
            <a:ext cx="2067214" cy="365125"/>
          </a:xfrm>
        </p:spPr>
        <p:txBody>
          <a:bodyPr/>
          <a:lstStyle/>
          <a:p>
            <a:fld id="{D0069F3E-E0E9-42B9-AF30-FECA7BEF6747}" type="slidenum">
              <a:rPr lang="fr-FR" sz="1500" smtClean="0"/>
              <a:pPr/>
              <a:t>4</a:t>
            </a:fld>
            <a:endParaRPr lang="fr-FR" sz="1500" dirty="0"/>
          </a:p>
        </p:txBody>
      </p:sp>
      <p:pic>
        <p:nvPicPr>
          <p:cNvPr id="5" name="Image 4">
            <a:extLst>
              <a:ext uri="{FF2B5EF4-FFF2-40B4-BE49-F238E27FC236}">
                <a16:creationId xmlns:a16="http://schemas.microsoft.com/office/drawing/2014/main" xmlns="" id="{ACBB9309-57DA-4278-BD6B-AB3715ED7864}"/>
              </a:ext>
            </a:extLst>
          </p:cNvPr>
          <p:cNvPicPr>
            <a:picLocks noChangeAspect="1"/>
          </p:cNvPicPr>
          <p:nvPr/>
        </p:nvPicPr>
        <p:blipFill>
          <a:blip r:embed="rId3" cstate="print"/>
          <a:stretch>
            <a:fillRect/>
          </a:stretch>
        </p:blipFill>
        <p:spPr>
          <a:xfrm>
            <a:off x="269966" y="1403300"/>
            <a:ext cx="8630194" cy="1620259"/>
          </a:xfrm>
          <a:prstGeom prst="rect">
            <a:avLst/>
          </a:prstGeom>
        </p:spPr>
      </p:pic>
      <p:sp>
        <p:nvSpPr>
          <p:cNvPr id="7" name="Rectangle 6">
            <a:extLst>
              <a:ext uri="{FF2B5EF4-FFF2-40B4-BE49-F238E27FC236}">
                <a16:creationId xmlns:a16="http://schemas.microsoft.com/office/drawing/2014/main" xmlns="" id="{A4538D48-4C26-45DC-8721-B57EC35EAD6B}"/>
              </a:ext>
            </a:extLst>
          </p:cNvPr>
          <p:cNvSpPr/>
          <p:nvPr/>
        </p:nvSpPr>
        <p:spPr>
          <a:xfrm>
            <a:off x="357051" y="1443511"/>
            <a:ext cx="8429898" cy="1580048"/>
          </a:xfrm>
          <a:prstGeom prst="rect">
            <a:avLst/>
          </a:prstGeom>
        </p:spPr>
        <p:txBody>
          <a:bodyPr wrap="square">
            <a:spAutoFit/>
          </a:bodyPr>
          <a:lstStyle/>
          <a:p>
            <a:pPr marL="42863" indent="-174625" algn="just">
              <a:buClr>
                <a:schemeClr val="tx2"/>
              </a:buClr>
              <a:buSzPct val="74000"/>
            </a:pPr>
            <a:r>
              <a:rPr lang="fr-FR" sz="1500" b="1" dirty="0">
                <a:solidFill>
                  <a:schemeClr val="tx2"/>
                </a:solidFill>
                <a:latin typeface="Gill Sans MT" panose="020B0502020104020203" pitchFamily="34" charset="0"/>
              </a:rPr>
              <a:t>Objectifs visés </a:t>
            </a:r>
          </a:p>
          <a:p>
            <a:pPr marL="542925" lvl="1" indent="-542925">
              <a:lnSpc>
                <a:spcPct val="110000"/>
              </a:lnSpc>
              <a:buClr>
                <a:srgbClr val="FF3300"/>
              </a:buClr>
              <a:buFont typeface="Wingdings" panose="05000000000000000000" pitchFamily="2" charset="2"/>
              <a:buChar char="§"/>
            </a:pPr>
            <a:r>
              <a:rPr lang="fr-FR" sz="1500" dirty="0"/>
              <a:t>Garantir la prise en charge de la totalité des frais (y compris un panier large de dispositifs médicaux) à prix maîtrisé et soutenable</a:t>
            </a:r>
          </a:p>
          <a:p>
            <a:pPr marL="542925" lvl="1" indent="-542925">
              <a:lnSpc>
                <a:spcPct val="110000"/>
              </a:lnSpc>
              <a:buClr>
                <a:srgbClr val="FF3300"/>
              </a:buClr>
              <a:buFont typeface="Wingdings" panose="05000000000000000000" pitchFamily="2" charset="2"/>
              <a:buChar char="§"/>
            </a:pPr>
            <a:r>
              <a:rPr lang="fr-FR" sz="1500" dirty="0"/>
              <a:t>Limiter les effets de seuil CMU-C/ACS</a:t>
            </a:r>
          </a:p>
          <a:p>
            <a:pPr marL="542925" lvl="1" indent="-542925">
              <a:lnSpc>
                <a:spcPct val="110000"/>
              </a:lnSpc>
              <a:buClr>
                <a:srgbClr val="FF3300"/>
              </a:buClr>
              <a:buFont typeface="Wingdings" panose="05000000000000000000" pitchFamily="2" charset="2"/>
              <a:buChar char="§"/>
            </a:pPr>
            <a:r>
              <a:rPr lang="fr-FR" sz="1500" dirty="0"/>
              <a:t>Simplifier les démarches des assurés</a:t>
            </a:r>
          </a:p>
          <a:p>
            <a:pPr marL="542925" lvl="1" indent="-542925">
              <a:lnSpc>
                <a:spcPct val="110000"/>
              </a:lnSpc>
              <a:buClr>
                <a:srgbClr val="FF3300"/>
              </a:buClr>
              <a:buFont typeface="Wingdings" panose="05000000000000000000" pitchFamily="2" charset="2"/>
              <a:buChar char="§"/>
            </a:pPr>
            <a:r>
              <a:rPr lang="fr-FR" sz="1500" dirty="0"/>
              <a:t>Améliorer le taux de recours et couvrir les personnes non utilisatrices de l’ACS</a:t>
            </a:r>
          </a:p>
        </p:txBody>
      </p:sp>
      <p:sp>
        <p:nvSpPr>
          <p:cNvPr id="8" name="Espace réservé du contenu 2">
            <a:extLst>
              <a:ext uri="{FF2B5EF4-FFF2-40B4-BE49-F238E27FC236}">
                <a16:creationId xmlns:a16="http://schemas.microsoft.com/office/drawing/2014/main" xmlns="" id="{02149DDB-64BB-48D1-86CC-3185DFBFC196}"/>
              </a:ext>
            </a:extLst>
          </p:cNvPr>
          <p:cNvSpPr>
            <a:spLocks noGrp="1"/>
          </p:cNvSpPr>
          <p:nvPr>
            <p:ph idx="1"/>
          </p:nvPr>
        </p:nvSpPr>
        <p:spPr>
          <a:xfrm>
            <a:off x="357051" y="560532"/>
            <a:ext cx="8516983" cy="1320986"/>
          </a:xfrm>
        </p:spPr>
        <p:txBody>
          <a:bodyPr>
            <a:normAutofit/>
          </a:bodyPr>
          <a:lstStyle/>
          <a:p>
            <a:pPr marL="0" indent="0">
              <a:lnSpc>
                <a:spcPct val="120000"/>
              </a:lnSpc>
              <a:spcBef>
                <a:spcPts val="0"/>
              </a:spcBef>
              <a:buClr>
                <a:schemeClr val="tx2"/>
              </a:buClr>
              <a:buSzPct val="74000"/>
              <a:buNone/>
            </a:pPr>
            <a:r>
              <a:rPr lang="fr-FR" sz="1500" b="1" dirty="0">
                <a:solidFill>
                  <a:schemeClr val="tx2"/>
                </a:solidFill>
                <a:latin typeface="Gill Sans MT" panose="020B0502020104020203" pitchFamily="34" charset="0"/>
              </a:rPr>
              <a:t>Principes </a:t>
            </a:r>
            <a:r>
              <a:rPr lang="fr-FR" sz="1500" b="1" dirty="0">
                <a:solidFill>
                  <a:schemeClr val="accent3">
                    <a:lumMod val="75000"/>
                  </a:schemeClr>
                </a:solidFill>
                <a:latin typeface="Gill Sans MT" panose="020B0502020104020203" pitchFamily="34" charset="0"/>
              </a:rPr>
              <a:t> </a:t>
            </a:r>
          </a:p>
          <a:p>
            <a:pPr marL="542925" lvl="1" indent="-542925">
              <a:lnSpc>
                <a:spcPct val="110000"/>
              </a:lnSpc>
              <a:spcBef>
                <a:spcPts val="0"/>
              </a:spcBef>
              <a:buClr>
                <a:srgbClr val="FF3300"/>
              </a:buClr>
              <a:buFont typeface="Wingdings" panose="05000000000000000000" pitchFamily="2" charset="2"/>
              <a:buChar char="§"/>
            </a:pPr>
            <a:r>
              <a:rPr lang="fr-FR" sz="1500" dirty="0"/>
              <a:t>Ouverture du panier de l’actuelle CMU-C et des droits associés aux personnes actuellement éligibles à l’ACS, contre paiement d’une participation fonction de l’âge </a:t>
            </a:r>
            <a:endParaRPr lang="fr-FR" sz="1500" dirty="0">
              <a:latin typeface="Gill Sans MT" panose="020B0502020104020203" pitchFamily="34" charset="0"/>
            </a:endParaRPr>
          </a:p>
        </p:txBody>
      </p:sp>
      <p:pic>
        <p:nvPicPr>
          <p:cNvPr id="9" name="Image 8">
            <a:extLst>
              <a:ext uri="{FF2B5EF4-FFF2-40B4-BE49-F238E27FC236}">
                <a16:creationId xmlns:a16="http://schemas.microsoft.com/office/drawing/2014/main" xmlns="" id="{67D4738B-E23E-4FC5-9298-EB054CA51FC5}"/>
              </a:ext>
            </a:extLst>
          </p:cNvPr>
          <p:cNvPicPr>
            <a:picLocks noChangeAspect="1"/>
          </p:cNvPicPr>
          <p:nvPr/>
        </p:nvPicPr>
        <p:blipFill>
          <a:blip r:embed="rId3" cstate="print"/>
          <a:stretch>
            <a:fillRect/>
          </a:stretch>
        </p:blipFill>
        <p:spPr>
          <a:xfrm>
            <a:off x="269966" y="3090198"/>
            <a:ext cx="8630194" cy="1155567"/>
          </a:xfrm>
          <a:prstGeom prst="rect">
            <a:avLst/>
          </a:prstGeom>
        </p:spPr>
      </p:pic>
      <p:sp>
        <p:nvSpPr>
          <p:cNvPr id="11" name="ZoneTexte 10">
            <a:extLst>
              <a:ext uri="{FF2B5EF4-FFF2-40B4-BE49-F238E27FC236}">
                <a16:creationId xmlns:a16="http://schemas.microsoft.com/office/drawing/2014/main" xmlns="" id="{D3087E76-11CE-4D0B-8183-5588808FEDED}"/>
              </a:ext>
            </a:extLst>
          </p:cNvPr>
          <p:cNvSpPr txBox="1"/>
          <p:nvPr/>
        </p:nvSpPr>
        <p:spPr>
          <a:xfrm>
            <a:off x="357050" y="3068411"/>
            <a:ext cx="8429898" cy="1118383"/>
          </a:xfrm>
          <a:prstGeom prst="rect">
            <a:avLst/>
          </a:prstGeom>
          <a:noFill/>
        </p:spPr>
        <p:txBody>
          <a:bodyPr wrap="square" rtlCol="0">
            <a:spAutoFit/>
          </a:bodyPr>
          <a:lstStyle/>
          <a:p>
            <a:pPr>
              <a:lnSpc>
                <a:spcPct val="120000"/>
              </a:lnSpc>
              <a:buClr>
                <a:schemeClr val="tx2"/>
              </a:buClr>
              <a:buSzPct val="74000"/>
            </a:pPr>
            <a:r>
              <a:rPr lang="fr-FR" sz="1500" b="1" dirty="0">
                <a:solidFill>
                  <a:schemeClr val="tx2"/>
                </a:solidFill>
                <a:latin typeface="Gill Sans MT" panose="020B0502020104020203" pitchFamily="34" charset="0"/>
              </a:rPr>
              <a:t>Calendrier</a:t>
            </a:r>
            <a:r>
              <a:rPr lang="fr-FR" sz="1500" b="1" dirty="0">
                <a:solidFill>
                  <a:schemeClr val="accent3">
                    <a:lumMod val="75000"/>
                  </a:schemeClr>
                </a:solidFill>
                <a:latin typeface="Gill Sans MT" panose="020B0502020104020203" pitchFamily="34" charset="0"/>
              </a:rPr>
              <a:t> </a:t>
            </a:r>
          </a:p>
          <a:p>
            <a:pPr marL="542925" lvl="1" indent="-542925">
              <a:lnSpc>
                <a:spcPct val="110000"/>
              </a:lnSpc>
              <a:buClr>
                <a:srgbClr val="FF3300"/>
              </a:buClr>
              <a:buFont typeface="Wingdings" panose="05000000000000000000" pitchFamily="2" charset="2"/>
              <a:buChar char="§"/>
            </a:pPr>
            <a:r>
              <a:rPr lang="fr-FR" sz="1500" dirty="0"/>
              <a:t>1</a:t>
            </a:r>
            <a:r>
              <a:rPr lang="fr-FR" sz="1500" baseline="30000" dirty="0"/>
              <a:t>er</a:t>
            </a:r>
            <a:r>
              <a:rPr lang="fr-FR" sz="1500" dirty="0"/>
              <a:t> novembre 2019 : entrée en vigueur de la réforme (arrêt des ouvertures de droits ACS et arrêt des souscriptions de contrats ACS)</a:t>
            </a:r>
          </a:p>
          <a:p>
            <a:pPr marL="542925" lvl="1" indent="-542925">
              <a:lnSpc>
                <a:spcPct val="110000"/>
              </a:lnSpc>
              <a:buClr>
                <a:srgbClr val="FF3300"/>
              </a:buClr>
              <a:buFont typeface="Wingdings" panose="05000000000000000000" pitchFamily="2" charset="2"/>
              <a:buChar char="§"/>
            </a:pPr>
            <a:r>
              <a:rPr lang="fr-FR" sz="1500" dirty="0"/>
              <a:t>31 octobre 2020 : fin des contrats ACS (un an de période transitoire)</a:t>
            </a:r>
          </a:p>
        </p:txBody>
      </p:sp>
      <p:pic>
        <p:nvPicPr>
          <p:cNvPr id="12" name="Image 11">
            <a:extLst>
              <a:ext uri="{FF2B5EF4-FFF2-40B4-BE49-F238E27FC236}">
                <a16:creationId xmlns:a16="http://schemas.microsoft.com/office/drawing/2014/main" xmlns="" id="{36762AB7-E5E6-4403-BDAA-5FE075427602}"/>
              </a:ext>
            </a:extLst>
          </p:cNvPr>
          <p:cNvPicPr>
            <a:picLocks noChangeAspect="1"/>
          </p:cNvPicPr>
          <p:nvPr/>
        </p:nvPicPr>
        <p:blipFill>
          <a:blip r:embed="rId3" cstate="print"/>
          <a:stretch>
            <a:fillRect/>
          </a:stretch>
        </p:blipFill>
        <p:spPr>
          <a:xfrm>
            <a:off x="269966" y="4312404"/>
            <a:ext cx="8630194" cy="2508370"/>
          </a:xfrm>
          <a:prstGeom prst="rect">
            <a:avLst/>
          </a:prstGeom>
        </p:spPr>
      </p:pic>
      <p:sp>
        <p:nvSpPr>
          <p:cNvPr id="3" name="Rectangle 2">
            <a:extLst>
              <a:ext uri="{FF2B5EF4-FFF2-40B4-BE49-F238E27FC236}">
                <a16:creationId xmlns:a16="http://schemas.microsoft.com/office/drawing/2014/main" xmlns="" id="{BA694BCC-CAA2-46F5-A46C-3F3DF5F55027}"/>
              </a:ext>
            </a:extLst>
          </p:cNvPr>
          <p:cNvSpPr/>
          <p:nvPr/>
        </p:nvSpPr>
        <p:spPr>
          <a:xfrm>
            <a:off x="400593" y="4284987"/>
            <a:ext cx="8429897" cy="2660344"/>
          </a:xfrm>
          <a:prstGeom prst="rect">
            <a:avLst/>
          </a:prstGeom>
        </p:spPr>
        <p:txBody>
          <a:bodyPr wrap="square">
            <a:spAutoFit/>
          </a:bodyPr>
          <a:lstStyle/>
          <a:p>
            <a:pPr>
              <a:lnSpc>
                <a:spcPct val="120000"/>
              </a:lnSpc>
              <a:buClr>
                <a:schemeClr val="tx2"/>
              </a:buClr>
              <a:buSzPct val="74000"/>
            </a:pPr>
            <a:r>
              <a:rPr lang="fr-FR" sz="1600" b="1" dirty="0">
                <a:solidFill>
                  <a:schemeClr val="tx2"/>
                </a:solidFill>
                <a:latin typeface="Gill Sans MT" panose="020B0502020104020203" pitchFamily="34" charset="0"/>
              </a:rPr>
              <a:t>Textes applicables</a:t>
            </a:r>
            <a:endParaRPr lang="fr-FR" sz="1600" b="1" dirty="0">
              <a:solidFill>
                <a:schemeClr val="accent3">
                  <a:lumMod val="75000"/>
                </a:schemeClr>
              </a:solidFill>
              <a:latin typeface="Gill Sans MT" panose="020B0502020104020203" pitchFamily="34" charset="0"/>
            </a:endParaRPr>
          </a:p>
          <a:p>
            <a:pPr marL="542925" lvl="1" indent="-542925">
              <a:lnSpc>
                <a:spcPct val="110000"/>
              </a:lnSpc>
              <a:buClr>
                <a:srgbClr val="FF3300"/>
              </a:buClr>
              <a:buFont typeface="Wingdings" panose="05000000000000000000" pitchFamily="2" charset="2"/>
              <a:buChar char="§"/>
            </a:pPr>
            <a:r>
              <a:rPr lang="fr-FR" sz="1450" dirty="0"/>
              <a:t>Loi de financement de la sécurité sociale pour 2019 (article 52)</a:t>
            </a:r>
          </a:p>
          <a:p>
            <a:pPr marL="542925" lvl="1" indent="-542925">
              <a:lnSpc>
                <a:spcPct val="110000"/>
              </a:lnSpc>
              <a:buClr>
                <a:srgbClr val="FF3300"/>
              </a:buClr>
              <a:buFont typeface="Wingdings" panose="05000000000000000000" pitchFamily="2" charset="2"/>
              <a:buChar char="§"/>
            </a:pPr>
            <a:r>
              <a:rPr lang="fr-FR" sz="1450" dirty="0"/>
              <a:t>Décret n° 2019-621 du 21 juin 2019 relatif à la protection complémentaire en matière de santé prévue à l’article L. 861-1 du code de la sécurité sociale</a:t>
            </a:r>
          </a:p>
          <a:p>
            <a:pPr marL="542925" lvl="1" indent="-542925">
              <a:lnSpc>
                <a:spcPct val="110000"/>
              </a:lnSpc>
              <a:buClr>
                <a:srgbClr val="FF3300"/>
              </a:buClr>
              <a:buFont typeface="Wingdings" panose="05000000000000000000" pitchFamily="2" charset="2"/>
              <a:buChar char="§"/>
            </a:pPr>
            <a:r>
              <a:rPr lang="fr-FR" sz="1450" dirty="0"/>
              <a:t>Décret n° 2019-623 du 21 juin 2019 relatif aux modalités de remboursement des dépenses engagées par les organismes gestionnaires pour la mise en </a:t>
            </a:r>
            <a:r>
              <a:rPr lang="fr-FR" sz="1450" dirty="0" err="1"/>
              <a:t>oeuvre</a:t>
            </a:r>
            <a:r>
              <a:rPr lang="fr-FR" sz="1450" dirty="0"/>
              <a:t> de la protection complémentaire en matière de santé mentionnée à l’article L. 861-1 du code de la sécurité sociale</a:t>
            </a:r>
          </a:p>
          <a:p>
            <a:pPr marL="542925" lvl="1" indent="-542925">
              <a:lnSpc>
                <a:spcPct val="110000"/>
              </a:lnSpc>
              <a:buClr>
                <a:srgbClr val="FF3300"/>
              </a:buClr>
              <a:buFont typeface="Wingdings" panose="05000000000000000000" pitchFamily="2" charset="2"/>
              <a:buChar char="§"/>
            </a:pPr>
            <a:r>
              <a:rPr lang="fr-FR" sz="1450" dirty="0"/>
              <a:t>Arrêté du 21 juin 2019 fixant les montants de la participation financière à la protection complémentaire en matière de santé et la majoration applicable aux organismes complémentaires au titre des frais de gestion</a:t>
            </a:r>
          </a:p>
        </p:txBody>
      </p:sp>
    </p:spTree>
    <p:extLst>
      <p:ext uri="{BB962C8B-B14F-4D97-AF65-F5344CB8AC3E}">
        <p14:creationId xmlns:p14="http://schemas.microsoft.com/office/powerpoint/2010/main" xmlns="" val="200249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8868" y="110049"/>
            <a:ext cx="8366263" cy="757130"/>
          </a:xfrm>
        </p:spPr>
        <p:txBody>
          <a:bodyPr/>
          <a:lstStyle/>
          <a:p>
            <a:r>
              <a:rPr lang="fr-FR" dirty="0"/>
              <a:t>L’ACS disparaitra au profit de la complémentaire santé solidaire avec participation financière</a:t>
            </a:r>
          </a:p>
        </p:txBody>
      </p:sp>
      <p:sp>
        <p:nvSpPr>
          <p:cNvPr id="4" name="Espace réservé du numéro de diapositive 3"/>
          <p:cNvSpPr>
            <a:spLocks noGrp="1"/>
          </p:cNvSpPr>
          <p:nvPr>
            <p:ph type="sldNum" sz="quarter" idx="12"/>
          </p:nvPr>
        </p:nvSpPr>
        <p:spPr/>
        <p:txBody>
          <a:bodyPr/>
          <a:lstStyle/>
          <a:p>
            <a:fld id="{D0069F3E-E0E9-42B9-AF30-FECA7BEF6747}" type="slidenum">
              <a:rPr lang="fr-FR" smtClean="0">
                <a:solidFill>
                  <a:prstClr val="black">
                    <a:tint val="75000"/>
                  </a:prstClr>
                </a:solidFill>
              </a:rPr>
              <a:pPr/>
              <a:t>5</a:t>
            </a:fld>
            <a:endParaRPr lang="fr-FR" dirty="0">
              <a:solidFill>
                <a:prstClr val="black">
                  <a:tint val="75000"/>
                </a:prstClr>
              </a:solidFill>
            </a:endParaRPr>
          </a:p>
        </p:txBody>
      </p:sp>
      <p:pic>
        <p:nvPicPr>
          <p:cNvPr id="5" name="Picture 2" descr="P:\Secrétariat\Puces_Logos\Logo_ACS\Logo_Fonds_ACS.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3234" y="1887444"/>
            <a:ext cx="998410" cy="788547"/>
          </a:xfrm>
          <a:prstGeom prst="rect">
            <a:avLst/>
          </a:prstGeom>
          <a:solidFill>
            <a:schemeClr val="bg1">
              <a:lumMod val="65000"/>
            </a:schemeClr>
          </a:solidFill>
        </p:spPr>
      </p:pic>
      <p:grpSp>
        <p:nvGrpSpPr>
          <p:cNvPr id="6" name="Groupe 5">
            <a:extLst>
              <a:ext uri="{FF2B5EF4-FFF2-40B4-BE49-F238E27FC236}">
                <a16:creationId xmlns:a16="http://schemas.microsoft.com/office/drawing/2014/main" xmlns="" id="{2C3DCD92-AD83-4F2E-A0BB-7550599DB682}"/>
              </a:ext>
            </a:extLst>
          </p:cNvPr>
          <p:cNvGrpSpPr/>
          <p:nvPr/>
        </p:nvGrpSpPr>
        <p:grpSpPr>
          <a:xfrm>
            <a:off x="3510665" y="1239942"/>
            <a:ext cx="2773142" cy="1701566"/>
            <a:chOff x="4224206" y="1403363"/>
            <a:chExt cx="2773142" cy="1701566"/>
          </a:xfrm>
        </p:grpSpPr>
        <p:pic>
          <p:nvPicPr>
            <p:cNvPr id="17" name="Image 16"/>
            <p:cNvPicPr/>
            <p:nvPr/>
          </p:nvPicPr>
          <p:blipFill>
            <a:blip r:embed="rId4" cstate="print">
              <a:extLst>
                <a:ext uri="{28A0092B-C50C-407E-A947-70E740481C1C}">
                  <a14:useLocalDpi xmlns:a14="http://schemas.microsoft.com/office/drawing/2010/main" xmlns="" val="0"/>
                </a:ext>
              </a:extLst>
            </a:blip>
            <a:stretch>
              <a:fillRect/>
            </a:stretch>
          </p:blipFill>
          <p:spPr>
            <a:xfrm>
              <a:off x="4395019" y="1825156"/>
              <a:ext cx="1744513" cy="1195753"/>
            </a:xfrm>
            <a:prstGeom prst="rect">
              <a:avLst/>
            </a:prstGeom>
            <a:noFill/>
          </p:spPr>
        </p:pic>
        <p:sp>
          <p:nvSpPr>
            <p:cNvPr id="8" name="Rectangle à coins arrondis 7"/>
            <p:cNvSpPr/>
            <p:nvPr/>
          </p:nvSpPr>
          <p:spPr>
            <a:xfrm>
              <a:off x="4224206" y="1403363"/>
              <a:ext cx="2773142" cy="1701566"/>
            </a:xfrm>
            <a:prstGeom prst="roundRect">
              <a:avLst/>
            </a:prstGeom>
            <a:noFill/>
            <a:ln w="3810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4231503" y="1405174"/>
              <a:ext cx="2654751" cy="523220"/>
            </a:xfrm>
            <a:prstGeom prst="rect">
              <a:avLst/>
            </a:prstGeom>
            <a:noFill/>
          </p:spPr>
          <p:txBody>
            <a:bodyPr wrap="square" rtlCol="0">
              <a:spAutoFit/>
            </a:bodyPr>
            <a:lstStyle/>
            <a:p>
              <a:pPr algn="ctr"/>
              <a:r>
                <a:rPr lang="fr-FR" sz="1400" b="1" dirty="0">
                  <a:solidFill>
                    <a:srgbClr val="FF5050"/>
                  </a:solidFill>
                </a:rPr>
                <a:t>Complémentaire santé solidaire avec participation financière</a:t>
              </a:r>
            </a:p>
          </p:txBody>
        </p:sp>
        <p:pic>
          <p:nvPicPr>
            <p:cNvPr id="11"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78764" y="2215440"/>
              <a:ext cx="555768" cy="6831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cxnSp>
        <p:nvCxnSpPr>
          <p:cNvPr id="13" name="Connecteur droit 12"/>
          <p:cNvCxnSpPr/>
          <p:nvPr/>
        </p:nvCxnSpPr>
        <p:spPr>
          <a:xfrm>
            <a:off x="63908" y="4009802"/>
            <a:ext cx="1600162" cy="0"/>
          </a:xfrm>
          <a:prstGeom prst="line">
            <a:avLst/>
          </a:prstGeom>
          <a:ln w="28575">
            <a:solidFill>
              <a:srgbClr val="009ABC"/>
            </a:solidFill>
            <a:prstDash val="sysDot"/>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14705" y="3476403"/>
            <a:ext cx="982663" cy="492773"/>
          </a:xfrm>
          <a:prstGeom prst="rect">
            <a:avLst/>
          </a:prstGeom>
          <a:solidFill>
            <a:srgbClr val="FF5050"/>
          </a:solidFill>
          <a:ln>
            <a:solidFill>
              <a:srgbClr val="F47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1 007 €</a:t>
            </a:r>
          </a:p>
        </p:txBody>
      </p:sp>
      <p:cxnSp>
        <p:nvCxnSpPr>
          <p:cNvPr id="16" name="Connecteur droit 15"/>
          <p:cNvCxnSpPr/>
          <p:nvPr/>
        </p:nvCxnSpPr>
        <p:spPr>
          <a:xfrm>
            <a:off x="63908" y="3419251"/>
            <a:ext cx="1600162" cy="9526"/>
          </a:xfrm>
          <a:prstGeom prst="line">
            <a:avLst/>
          </a:prstGeom>
          <a:ln w="28575">
            <a:solidFill>
              <a:srgbClr val="FF5050"/>
            </a:solidFill>
            <a:prstDash val="sysDot"/>
          </a:ln>
        </p:spPr>
        <p:style>
          <a:lnRef idx="1">
            <a:schemeClr val="accent1"/>
          </a:lnRef>
          <a:fillRef idx="0">
            <a:schemeClr val="accent1"/>
          </a:fillRef>
          <a:effectRef idx="0">
            <a:schemeClr val="accent1"/>
          </a:effectRef>
          <a:fontRef idx="minor">
            <a:schemeClr val="tx1"/>
          </a:fontRef>
        </p:style>
      </p:cxnSp>
      <p:sp>
        <p:nvSpPr>
          <p:cNvPr id="10" name="Flèche droite 9"/>
          <p:cNvSpPr/>
          <p:nvPr/>
        </p:nvSpPr>
        <p:spPr>
          <a:xfrm rot="19167415">
            <a:off x="1366810" y="2912806"/>
            <a:ext cx="2323800" cy="350018"/>
          </a:xfrm>
          <a:prstGeom prst="rightArrow">
            <a:avLst>
              <a:gd name="adj1" fmla="val 50000"/>
              <a:gd name="adj2" fmla="val 53640"/>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9" name="Connecteur droit 18"/>
          <p:cNvCxnSpPr/>
          <p:nvPr/>
        </p:nvCxnSpPr>
        <p:spPr>
          <a:xfrm>
            <a:off x="1449694" y="2178031"/>
            <a:ext cx="1288115" cy="16565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 name="Groupe 2">
            <a:extLst>
              <a:ext uri="{FF2B5EF4-FFF2-40B4-BE49-F238E27FC236}">
                <a16:creationId xmlns:a16="http://schemas.microsoft.com/office/drawing/2014/main" xmlns="" id="{24F01653-A42F-4632-B947-CA93406E39D2}"/>
              </a:ext>
            </a:extLst>
          </p:cNvPr>
          <p:cNvGrpSpPr/>
          <p:nvPr/>
        </p:nvGrpSpPr>
        <p:grpSpPr>
          <a:xfrm>
            <a:off x="424231" y="4047902"/>
            <a:ext cx="5885565" cy="2723625"/>
            <a:chOff x="1001010" y="4047902"/>
            <a:chExt cx="5885565" cy="2723625"/>
          </a:xfrm>
        </p:grpSpPr>
        <p:sp>
          <p:nvSpPr>
            <p:cNvPr id="12" name="Rectangle 11"/>
            <p:cNvSpPr/>
            <p:nvPr/>
          </p:nvSpPr>
          <p:spPr>
            <a:xfrm>
              <a:off x="1001010" y="4047902"/>
              <a:ext cx="982663" cy="749747"/>
            </a:xfrm>
            <a:prstGeom prst="rect">
              <a:avLst/>
            </a:prstGeom>
            <a:solidFill>
              <a:srgbClr val="009ABC"/>
            </a:solidFill>
            <a:ln w="28575">
              <a:solidFill>
                <a:srgbClr val="009A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746 €</a:t>
              </a:r>
            </a:p>
          </p:txBody>
        </p:sp>
        <p:pic>
          <p:nvPicPr>
            <p:cNvPr id="24" name="Image 23"/>
            <p:cNvPicPr/>
            <p:nvPr/>
          </p:nvPicPr>
          <p:blipFill>
            <a:blip r:embed="rId4" cstate="print">
              <a:extLst>
                <a:ext uri="{28A0092B-C50C-407E-A947-70E740481C1C}">
                  <a14:useLocalDpi xmlns:a14="http://schemas.microsoft.com/office/drawing/2010/main" xmlns="" val="0"/>
                </a:ext>
              </a:extLst>
            </a:blip>
            <a:stretch>
              <a:fillRect/>
            </a:stretch>
          </p:blipFill>
          <p:spPr>
            <a:xfrm>
              <a:off x="4405636" y="5575774"/>
              <a:ext cx="1744513" cy="1195753"/>
            </a:xfrm>
            <a:prstGeom prst="rect">
              <a:avLst/>
            </a:prstGeom>
            <a:noFill/>
          </p:spPr>
        </p:pic>
        <p:sp>
          <p:nvSpPr>
            <p:cNvPr id="25" name="Flèche droite 24"/>
            <p:cNvSpPr/>
            <p:nvPr/>
          </p:nvSpPr>
          <p:spPr>
            <a:xfrm rot="2488521">
              <a:off x="1938954" y="4959093"/>
              <a:ext cx="2126547" cy="307810"/>
            </a:xfrm>
            <a:prstGeom prst="rightArrow">
              <a:avLst/>
            </a:prstGeom>
            <a:solidFill>
              <a:srgbClr val="009ABC"/>
            </a:solidFill>
            <a:ln>
              <a:solidFill>
                <a:srgbClr val="009A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à coins arrondis 25"/>
            <p:cNvSpPr/>
            <p:nvPr/>
          </p:nvSpPr>
          <p:spPr>
            <a:xfrm>
              <a:off x="4087444" y="5096275"/>
              <a:ext cx="2668964" cy="1672477"/>
            </a:xfrm>
            <a:prstGeom prst="roundRect">
              <a:avLst/>
            </a:prstGeom>
            <a:noFill/>
            <a:ln w="38100">
              <a:solidFill>
                <a:srgbClr val="009A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4087444" y="5141600"/>
              <a:ext cx="2649020" cy="523220"/>
            </a:xfrm>
            <a:prstGeom prst="rect">
              <a:avLst/>
            </a:prstGeom>
            <a:noFill/>
            <a:ln>
              <a:noFill/>
            </a:ln>
          </p:spPr>
          <p:txBody>
            <a:bodyPr wrap="square" rtlCol="0">
              <a:spAutoFit/>
            </a:bodyPr>
            <a:lstStyle/>
            <a:p>
              <a:pPr algn="ctr"/>
              <a:r>
                <a:rPr lang="fr-FR" sz="1400" b="1" dirty="0">
                  <a:solidFill>
                    <a:srgbClr val="009ABC"/>
                  </a:solidFill>
                </a:rPr>
                <a:t>Complémentaire santé solidaire sans participation financière</a:t>
              </a:r>
            </a:p>
          </p:txBody>
        </p:sp>
        <p:sp>
          <p:nvSpPr>
            <p:cNvPr id="30" name="ZoneTexte 29"/>
            <p:cNvSpPr txBox="1"/>
            <p:nvPr/>
          </p:nvSpPr>
          <p:spPr>
            <a:xfrm>
              <a:off x="6029325" y="5932513"/>
              <a:ext cx="857250" cy="461665"/>
            </a:xfrm>
            <a:prstGeom prst="rect">
              <a:avLst/>
            </a:prstGeom>
            <a:noFill/>
          </p:spPr>
          <p:txBody>
            <a:bodyPr wrap="square" rtlCol="0">
              <a:spAutoFit/>
            </a:bodyPr>
            <a:lstStyle/>
            <a:p>
              <a:r>
                <a:rPr lang="fr-FR" sz="2400" b="1" dirty="0">
                  <a:solidFill>
                    <a:srgbClr val="009ABC"/>
                  </a:solidFill>
                </a:rPr>
                <a:t>0 €</a:t>
              </a:r>
            </a:p>
          </p:txBody>
        </p:sp>
      </p:grpSp>
      <p:pic>
        <p:nvPicPr>
          <p:cNvPr id="7" name="Image 6">
            <a:extLst>
              <a:ext uri="{FF2B5EF4-FFF2-40B4-BE49-F238E27FC236}">
                <a16:creationId xmlns:a16="http://schemas.microsoft.com/office/drawing/2014/main" xmlns="" id="{846339E0-F540-45F4-B7FD-0D3C38D106DD}"/>
              </a:ext>
            </a:extLst>
          </p:cNvPr>
          <p:cNvPicPr>
            <a:picLocks noChangeAspect="1"/>
          </p:cNvPicPr>
          <p:nvPr/>
        </p:nvPicPr>
        <p:blipFill>
          <a:blip r:embed="rId6" cstate="print"/>
          <a:stretch>
            <a:fillRect/>
          </a:stretch>
        </p:blipFill>
        <p:spPr>
          <a:xfrm>
            <a:off x="5082945" y="2675991"/>
            <a:ext cx="3865214" cy="1401929"/>
          </a:xfrm>
          <a:prstGeom prst="rect">
            <a:avLst/>
          </a:prstGeom>
        </p:spPr>
      </p:pic>
    </p:spTree>
    <p:extLst>
      <p:ext uri="{BB962C8B-B14F-4D97-AF65-F5344CB8AC3E}">
        <p14:creationId xmlns:p14="http://schemas.microsoft.com/office/powerpoint/2010/main" xmlns="" val="298425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0122" y="52544"/>
            <a:ext cx="8716172" cy="757130"/>
          </a:xfrm>
        </p:spPr>
        <p:txBody>
          <a:bodyPr/>
          <a:lstStyle/>
          <a:p>
            <a:r>
              <a:rPr lang="fr-FR" dirty="0"/>
              <a:t>Une couverture plus large et sans reste à charge sur les frais de santé</a:t>
            </a:r>
          </a:p>
        </p:txBody>
      </p:sp>
      <p:sp>
        <p:nvSpPr>
          <p:cNvPr id="3" name="Espace réservé du contenu 2"/>
          <p:cNvSpPr>
            <a:spLocks noGrp="1"/>
          </p:cNvSpPr>
          <p:nvPr>
            <p:ph idx="1"/>
          </p:nvPr>
        </p:nvSpPr>
        <p:spPr>
          <a:xfrm>
            <a:off x="472438" y="1344548"/>
            <a:ext cx="8511540" cy="3541995"/>
          </a:xfrm>
        </p:spPr>
        <p:txBody>
          <a:bodyPr/>
          <a:lstStyle/>
          <a:p>
            <a:pPr marL="542925" lvl="1" indent="-542925">
              <a:spcBef>
                <a:spcPts val="1000"/>
              </a:spcBef>
              <a:buClr>
                <a:srgbClr val="FF5050"/>
              </a:buClr>
              <a:buFont typeface="Wingdings" panose="05000000000000000000" pitchFamily="2" charset="2"/>
              <a:buChar char="§"/>
            </a:pPr>
            <a:r>
              <a:rPr lang="fr-FR" sz="1600" dirty="0"/>
              <a:t>Application des règles relatives à la CMU-C actuelle au nouveau dispositif : respect des tarifs opposables et tiers payant intégral</a:t>
            </a:r>
          </a:p>
          <a:p>
            <a:pPr marL="0" lvl="1" indent="0">
              <a:spcBef>
                <a:spcPts val="1000"/>
              </a:spcBef>
              <a:buClr>
                <a:srgbClr val="FF5050"/>
              </a:buClr>
              <a:buNone/>
            </a:pPr>
            <a:endParaRPr lang="fr-FR" sz="1600" dirty="0"/>
          </a:p>
          <a:p>
            <a:pPr marL="542925" lvl="1" indent="-542925">
              <a:spcBef>
                <a:spcPts val="1000"/>
              </a:spcBef>
              <a:buClr>
                <a:srgbClr val="FF5050"/>
              </a:buClr>
              <a:buFont typeface="Wingdings" panose="05000000000000000000" pitchFamily="2" charset="2"/>
              <a:buChar char="§"/>
            </a:pPr>
            <a:r>
              <a:rPr lang="fr-FR" sz="1600" dirty="0"/>
              <a:t>Quatre paniers de soins </a:t>
            </a:r>
            <a:r>
              <a:rPr lang="fr-FR" sz="1600" u="sng" dirty="0"/>
              <a:t>sans frais</a:t>
            </a:r>
            <a:r>
              <a:rPr lang="fr-FR" sz="1600" dirty="0"/>
              <a:t>, en plus des soins courants :</a:t>
            </a:r>
          </a:p>
          <a:p>
            <a:pPr marL="1000125" lvl="2" indent="-542925">
              <a:spcBef>
                <a:spcPts val="1000"/>
              </a:spcBef>
              <a:buClr>
                <a:srgbClr val="009ABC"/>
              </a:buClr>
              <a:buFont typeface="Wingdings" panose="05000000000000000000" pitchFamily="2" charset="2"/>
              <a:buChar char="§"/>
            </a:pPr>
            <a:r>
              <a:rPr lang="fr-FR" sz="1600" dirty="0"/>
              <a:t>Aides auditives : contenu identique au panier de soins 100% Santé</a:t>
            </a:r>
          </a:p>
          <a:p>
            <a:pPr marL="1000125" lvl="2" indent="-542925">
              <a:spcBef>
                <a:spcPts val="1000"/>
              </a:spcBef>
              <a:buClr>
                <a:srgbClr val="009ABC"/>
              </a:buClr>
              <a:buFont typeface="Wingdings" panose="05000000000000000000" pitchFamily="2" charset="2"/>
              <a:buChar char="§"/>
            </a:pPr>
            <a:r>
              <a:rPr lang="fr-FR" sz="1600" dirty="0"/>
              <a:t>Prothèses dentaires : contenu plus large que le panier de soins 100% Santé</a:t>
            </a:r>
          </a:p>
          <a:p>
            <a:pPr marL="1000125" lvl="2" indent="-542925">
              <a:spcBef>
                <a:spcPts val="1000"/>
              </a:spcBef>
              <a:buClr>
                <a:srgbClr val="009ABC"/>
              </a:buClr>
              <a:buFont typeface="Wingdings" panose="05000000000000000000" pitchFamily="2" charset="2"/>
              <a:buChar char="§"/>
            </a:pPr>
            <a:r>
              <a:rPr lang="fr-FR" sz="1600" dirty="0"/>
              <a:t>Optique : contenu à définir</a:t>
            </a:r>
          </a:p>
          <a:p>
            <a:pPr marL="1000125" lvl="2" indent="-542925">
              <a:spcBef>
                <a:spcPts val="1000"/>
              </a:spcBef>
              <a:buClr>
                <a:srgbClr val="009ABC"/>
              </a:buClr>
              <a:buFont typeface="Wingdings" panose="05000000000000000000" pitchFamily="2" charset="2"/>
              <a:buChar char="§"/>
            </a:pPr>
            <a:r>
              <a:rPr lang="fr-FR" sz="1600" dirty="0"/>
              <a:t>Dispositifs médicaux</a:t>
            </a:r>
          </a:p>
          <a:p>
            <a:pPr lvl="1"/>
            <a:endParaRPr lang="fr-FR" sz="1600" dirty="0"/>
          </a:p>
          <a:p>
            <a:pPr lvl="2"/>
            <a:endParaRPr lang="fr-FR" sz="1600" dirty="0"/>
          </a:p>
          <a:p>
            <a:pPr marL="0" lvl="1" indent="0">
              <a:spcBef>
                <a:spcPts val="1000"/>
              </a:spcBef>
              <a:buNone/>
            </a:pPr>
            <a:endParaRPr lang="fr-FR" sz="1500" dirty="0"/>
          </a:p>
        </p:txBody>
      </p:sp>
      <p:sp>
        <p:nvSpPr>
          <p:cNvPr id="4" name="Espace réservé du numéro de diapositive 3"/>
          <p:cNvSpPr>
            <a:spLocks noGrp="1"/>
          </p:cNvSpPr>
          <p:nvPr>
            <p:ph type="sldNum" sz="quarter" idx="12"/>
          </p:nvPr>
        </p:nvSpPr>
        <p:spPr/>
        <p:txBody>
          <a:bodyPr/>
          <a:lstStyle/>
          <a:p>
            <a:fld id="{D0069F3E-E0E9-42B9-AF30-FECA7BEF6747}" type="slidenum">
              <a:rPr lang="fr-FR" smtClean="0"/>
              <a:pPr/>
              <a:t>6</a:t>
            </a:fld>
            <a:endParaRPr lang="fr-FR" dirty="0"/>
          </a:p>
        </p:txBody>
      </p:sp>
      <p:grpSp>
        <p:nvGrpSpPr>
          <p:cNvPr id="8" name="Groupe 7">
            <a:extLst>
              <a:ext uri="{FF2B5EF4-FFF2-40B4-BE49-F238E27FC236}">
                <a16:creationId xmlns:a16="http://schemas.microsoft.com/office/drawing/2014/main" xmlns="" id="{67F12801-DE54-44D5-AB15-F7A6803AE19B}"/>
              </a:ext>
            </a:extLst>
          </p:cNvPr>
          <p:cNvGrpSpPr/>
          <p:nvPr/>
        </p:nvGrpSpPr>
        <p:grpSpPr>
          <a:xfrm>
            <a:off x="157349" y="4370961"/>
            <a:ext cx="8826629" cy="1439041"/>
            <a:chOff x="62375" y="831215"/>
            <a:chExt cx="8826629" cy="1439041"/>
          </a:xfrm>
        </p:grpSpPr>
        <p:sp>
          <p:nvSpPr>
            <p:cNvPr id="9" name="Rectangle 8">
              <a:extLst>
                <a:ext uri="{FF2B5EF4-FFF2-40B4-BE49-F238E27FC236}">
                  <a16:creationId xmlns:a16="http://schemas.microsoft.com/office/drawing/2014/main" xmlns="" id="{DCD44175-1619-4D30-89EF-32FC98558257}"/>
                </a:ext>
              </a:extLst>
            </p:cNvPr>
            <p:cNvSpPr/>
            <p:nvPr/>
          </p:nvSpPr>
          <p:spPr>
            <a:xfrm>
              <a:off x="1145180" y="1244065"/>
              <a:ext cx="3026568" cy="371474"/>
            </a:xfrm>
            <a:prstGeom prst="rect">
              <a:avLst/>
            </a:prstGeom>
            <a:solidFill>
              <a:srgbClr val="009A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a:p>
          </p:txBody>
        </p:sp>
        <p:sp>
          <p:nvSpPr>
            <p:cNvPr id="10" name="Rectangle 9">
              <a:extLst>
                <a:ext uri="{FF2B5EF4-FFF2-40B4-BE49-F238E27FC236}">
                  <a16:creationId xmlns:a16="http://schemas.microsoft.com/office/drawing/2014/main" xmlns="" id="{6B33E4B3-F22C-41CA-A2D8-99748F1753E1}"/>
                </a:ext>
              </a:extLst>
            </p:cNvPr>
            <p:cNvSpPr/>
            <p:nvPr/>
          </p:nvSpPr>
          <p:spPr>
            <a:xfrm>
              <a:off x="4211707" y="1248827"/>
              <a:ext cx="1762125" cy="371474"/>
            </a:xfrm>
            <a:prstGeom prst="rect">
              <a:avLst/>
            </a:prstGeom>
            <a:solidFill>
              <a:srgbClr val="97BE0D"/>
            </a:solidFill>
            <a:ln>
              <a:solidFill>
                <a:srgbClr val="97BE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Ticket modérateur</a:t>
              </a:r>
            </a:p>
          </p:txBody>
        </p:sp>
        <p:sp>
          <p:nvSpPr>
            <p:cNvPr id="11" name="Rectangle 10">
              <a:extLst>
                <a:ext uri="{FF2B5EF4-FFF2-40B4-BE49-F238E27FC236}">
                  <a16:creationId xmlns:a16="http://schemas.microsoft.com/office/drawing/2014/main" xmlns="" id="{74208586-DB53-4B62-BADF-7502F4A9ECB7}"/>
                </a:ext>
              </a:extLst>
            </p:cNvPr>
            <p:cNvSpPr/>
            <p:nvPr/>
          </p:nvSpPr>
          <p:spPr>
            <a:xfrm>
              <a:off x="7178075" y="1239302"/>
              <a:ext cx="1710929" cy="371474"/>
            </a:xfrm>
            <a:prstGeom prst="rect">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Dépassement</a:t>
              </a:r>
            </a:p>
          </p:txBody>
        </p:sp>
        <p:sp>
          <p:nvSpPr>
            <p:cNvPr id="12" name="ZoneTexte 11">
              <a:extLst>
                <a:ext uri="{FF2B5EF4-FFF2-40B4-BE49-F238E27FC236}">
                  <a16:creationId xmlns:a16="http://schemas.microsoft.com/office/drawing/2014/main" xmlns="" id="{51929AC5-C407-4B11-91F0-7B7E10EAE4C1}"/>
                </a:ext>
              </a:extLst>
            </p:cNvPr>
            <p:cNvSpPr txBox="1"/>
            <p:nvPr/>
          </p:nvSpPr>
          <p:spPr>
            <a:xfrm>
              <a:off x="564155" y="986889"/>
              <a:ext cx="4114800" cy="307777"/>
            </a:xfrm>
            <a:prstGeom prst="rect">
              <a:avLst/>
            </a:prstGeom>
            <a:noFill/>
          </p:spPr>
          <p:txBody>
            <a:bodyPr wrap="square" rtlCol="0">
              <a:spAutoFit/>
            </a:bodyPr>
            <a:lstStyle/>
            <a:p>
              <a:pPr algn="ctr"/>
              <a:r>
                <a:rPr lang="fr-FR" sz="1400" b="1" dirty="0"/>
                <a:t>Part obligatoire</a:t>
              </a:r>
            </a:p>
          </p:txBody>
        </p:sp>
        <p:sp>
          <p:nvSpPr>
            <p:cNvPr id="13" name="ZoneTexte 12">
              <a:extLst>
                <a:ext uri="{FF2B5EF4-FFF2-40B4-BE49-F238E27FC236}">
                  <a16:creationId xmlns:a16="http://schemas.microsoft.com/office/drawing/2014/main" xmlns="" id="{88C3224C-441F-41CC-B3B3-569537806D60}"/>
                </a:ext>
              </a:extLst>
            </p:cNvPr>
            <p:cNvSpPr txBox="1"/>
            <p:nvPr/>
          </p:nvSpPr>
          <p:spPr>
            <a:xfrm>
              <a:off x="4221755" y="978852"/>
              <a:ext cx="1790700" cy="307777"/>
            </a:xfrm>
            <a:prstGeom prst="rect">
              <a:avLst/>
            </a:prstGeom>
            <a:noFill/>
          </p:spPr>
          <p:txBody>
            <a:bodyPr wrap="square" rtlCol="0">
              <a:spAutoFit/>
            </a:bodyPr>
            <a:lstStyle/>
            <a:p>
              <a:pPr algn="ctr"/>
              <a:r>
                <a:rPr lang="fr-FR" sz="1400" b="1" dirty="0"/>
                <a:t>Part complémentaire</a:t>
              </a:r>
            </a:p>
          </p:txBody>
        </p:sp>
        <p:sp>
          <p:nvSpPr>
            <p:cNvPr id="14" name="Flèche droite 44">
              <a:extLst>
                <a:ext uri="{FF2B5EF4-FFF2-40B4-BE49-F238E27FC236}">
                  <a16:creationId xmlns:a16="http://schemas.microsoft.com/office/drawing/2014/main" xmlns="" id="{44BFFDB2-3DC4-4887-B729-489C52C785CA}"/>
                </a:ext>
              </a:extLst>
            </p:cNvPr>
            <p:cNvSpPr/>
            <p:nvPr/>
          </p:nvSpPr>
          <p:spPr>
            <a:xfrm>
              <a:off x="1154705" y="1844139"/>
              <a:ext cx="3017043" cy="238125"/>
            </a:xfrm>
            <a:prstGeom prst="rightArrow">
              <a:avLst/>
            </a:prstGeom>
            <a:solidFill>
              <a:srgbClr val="009A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droite 45">
              <a:extLst>
                <a:ext uri="{FF2B5EF4-FFF2-40B4-BE49-F238E27FC236}">
                  <a16:creationId xmlns:a16="http://schemas.microsoft.com/office/drawing/2014/main" xmlns="" id="{FAE4E283-A84C-42F0-99EF-185E9E8F180E}"/>
                </a:ext>
              </a:extLst>
            </p:cNvPr>
            <p:cNvSpPr/>
            <p:nvPr/>
          </p:nvSpPr>
          <p:spPr>
            <a:xfrm>
              <a:off x="4221755" y="1848901"/>
              <a:ext cx="2876549" cy="238125"/>
            </a:xfrm>
            <a:prstGeom prst="rightArrow">
              <a:avLst/>
            </a:prstGeom>
            <a:solidFill>
              <a:srgbClr val="97BE0D"/>
            </a:solidFill>
            <a:ln>
              <a:solidFill>
                <a:srgbClr val="97BE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Picture 2">
              <a:extLst>
                <a:ext uri="{FF2B5EF4-FFF2-40B4-BE49-F238E27FC236}">
                  <a16:creationId xmlns:a16="http://schemas.microsoft.com/office/drawing/2014/main" xmlns="" id="{C6647CF2-B5DA-43AF-A539-0F3D77E31EE9}"/>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66526" y="1665670"/>
              <a:ext cx="910058" cy="6045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 name="Picture 2">
              <a:extLst>
                <a:ext uri="{FF2B5EF4-FFF2-40B4-BE49-F238E27FC236}">
                  <a16:creationId xmlns:a16="http://schemas.microsoft.com/office/drawing/2014/main" xmlns="" id="{60A67AA0-14E5-416E-9882-CE1A300305C1}"/>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375" y="1348722"/>
              <a:ext cx="516792" cy="3789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Rectangle 17">
              <a:extLst>
                <a:ext uri="{FF2B5EF4-FFF2-40B4-BE49-F238E27FC236}">
                  <a16:creationId xmlns:a16="http://schemas.microsoft.com/office/drawing/2014/main" xmlns="" id="{82DE5224-33E6-4C03-A481-4A8F0129082D}"/>
                </a:ext>
              </a:extLst>
            </p:cNvPr>
            <p:cNvSpPr/>
            <p:nvPr/>
          </p:nvSpPr>
          <p:spPr>
            <a:xfrm>
              <a:off x="6011409" y="1253589"/>
              <a:ext cx="1132847" cy="357187"/>
            </a:xfrm>
            <a:prstGeom prst="rect">
              <a:avLst/>
            </a:prstGeom>
            <a:solidFill>
              <a:srgbClr val="97BE0D"/>
            </a:solidFill>
            <a:ln>
              <a:solidFill>
                <a:srgbClr val="97BE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Forfait</a:t>
              </a:r>
            </a:p>
          </p:txBody>
        </p:sp>
        <p:pic>
          <p:nvPicPr>
            <p:cNvPr id="19" name="Picture 3">
              <a:extLst>
                <a:ext uri="{FF2B5EF4-FFF2-40B4-BE49-F238E27FC236}">
                  <a16:creationId xmlns:a16="http://schemas.microsoft.com/office/drawing/2014/main" xmlns="" id="{EAC11C3A-045B-4459-A0EE-56FAF72ACEF2}"/>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63129" y="1670701"/>
              <a:ext cx="758825" cy="5945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 name="ZoneTexte 19">
              <a:extLst>
                <a:ext uri="{FF2B5EF4-FFF2-40B4-BE49-F238E27FC236}">
                  <a16:creationId xmlns:a16="http://schemas.microsoft.com/office/drawing/2014/main" xmlns="" id="{D1BCFE7D-F466-40C0-87DA-41D9A792C4E6}"/>
                </a:ext>
              </a:extLst>
            </p:cNvPr>
            <p:cNvSpPr txBox="1"/>
            <p:nvPr/>
          </p:nvSpPr>
          <p:spPr>
            <a:xfrm>
              <a:off x="7741243" y="1782552"/>
              <a:ext cx="628650" cy="461665"/>
            </a:xfrm>
            <a:prstGeom prst="rect">
              <a:avLst/>
            </a:prstGeom>
            <a:noFill/>
          </p:spPr>
          <p:txBody>
            <a:bodyPr wrap="square" rtlCol="0">
              <a:spAutoFit/>
            </a:bodyPr>
            <a:lstStyle/>
            <a:p>
              <a:r>
                <a:rPr lang="fr-FR" sz="2400" b="1" dirty="0">
                  <a:solidFill>
                    <a:srgbClr val="97BE0D"/>
                  </a:solidFill>
                </a:rPr>
                <a:t>0 €</a:t>
              </a:r>
            </a:p>
          </p:txBody>
        </p:sp>
        <p:cxnSp>
          <p:nvCxnSpPr>
            <p:cNvPr id="21" name="Connecteur droit 20">
              <a:extLst>
                <a:ext uri="{FF2B5EF4-FFF2-40B4-BE49-F238E27FC236}">
                  <a16:creationId xmlns:a16="http://schemas.microsoft.com/office/drawing/2014/main" xmlns="" id="{B68CC824-FE3E-4D4F-91F6-5F022F776A7D}"/>
                </a:ext>
              </a:extLst>
            </p:cNvPr>
            <p:cNvCxnSpPr/>
            <p:nvPr/>
          </p:nvCxnSpPr>
          <p:spPr>
            <a:xfrm flipH="1">
              <a:off x="7286423" y="831215"/>
              <a:ext cx="1185863" cy="122247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22" name="Picture 2">
              <a:extLst>
                <a:ext uri="{FF2B5EF4-FFF2-40B4-BE49-F238E27FC236}">
                  <a16:creationId xmlns:a16="http://schemas.microsoft.com/office/drawing/2014/main" xmlns="" id="{41743345-3C5D-4295-AFB9-1E579C206118}"/>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6795" y="1397197"/>
              <a:ext cx="263002" cy="3714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3" name="Picture 7">
              <a:extLst>
                <a:ext uri="{FF2B5EF4-FFF2-40B4-BE49-F238E27FC236}">
                  <a16:creationId xmlns:a16="http://schemas.microsoft.com/office/drawing/2014/main" xmlns="" id="{1E7C6FCC-70DF-421A-9185-AEB7DA17F329}"/>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83655" y="1744148"/>
              <a:ext cx="357046" cy="3789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4" name="ZoneTexte 23">
              <a:extLst>
                <a:ext uri="{FF2B5EF4-FFF2-40B4-BE49-F238E27FC236}">
                  <a16:creationId xmlns:a16="http://schemas.microsoft.com/office/drawing/2014/main" xmlns="" id="{29C832BD-BEF3-4D9A-B595-E25D2D07A8E1}"/>
                </a:ext>
              </a:extLst>
            </p:cNvPr>
            <p:cNvSpPr txBox="1"/>
            <p:nvPr/>
          </p:nvSpPr>
          <p:spPr>
            <a:xfrm>
              <a:off x="7085912" y="952657"/>
              <a:ext cx="1790700" cy="307777"/>
            </a:xfrm>
            <a:prstGeom prst="rect">
              <a:avLst/>
            </a:prstGeom>
            <a:noFill/>
          </p:spPr>
          <p:txBody>
            <a:bodyPr wrap="square" rtlCol="0">
              <a:spAutoFit/>
            </a:bodyPr>
            <a:lstStyle/>
            <a:p>
              <a:pPr algn="ctr"/>
              <a:r>
                <a:rPr lang="fr-FR" sz="1400" b="1" dirty="0"/>
                <a:t>Reste à charge</a:t>
              </a:r>
            </a:p>
          </p:txBody>
        </p:sp>
      </p:grpSp>
    </p:spTree>
    <p:extLst>
      <p:ext uri="{BB962C8B-B14F-4D97-AF65-F5344CB8AC3E}">
        <p14:creationId xmlns:p14="http://schemas.microsoft.com/office/powerpoint/2010/main" xmlns="" val="202887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3850" y="233332"/>
            <a:ext cx="8319407" cy="424732"/>
          </a:xfrm>
        </p:spPr>
        <p:txBody>
          <a:bodyPr/>
          <a:lstStyle/>
          <a:p>
            <a:r>
              <a:rPr lang="fr-FR" dirty="0"/>
              <a:t>Illustrations des gains</a:t>
            </a:r>
          </a:p>
        </p:txBody>
      </p:sp>
      <p:sp>
        <p:nvSpPr>
          <p:cNvPr id="4" name="Espace réservé du numéro de diapositive 3"/>
          <p:cNvSpPr>
            <a:spLocks noGrp="1"/>
          </p:cNvSpPr>
          <p:nvPr>
            <p:ph type="sldNum" sz="quarter" idx="12"/>
          </p:nvPr>
        </p:nvSpPr>
        <p:spPr/>
        <p:txBody>
          <a:bodyPr/>
          <a:lstStyle/>
          <a:p>
            <a:fld id="{D0069F3E-E0E9-42B9-AF30-FECA7BEF6747}" type="slidenum">
              <a:rPr lang="fr-FR" smtClean="0"/>
              <a:pPr/>
              <a:t>7</a:t>
            </a:fld>
            <a:endParaRPr lang="fr-FR" dirty="0"/>
          </a:p>
        </p:txBody>
      </p:sp>
      <p:sp>
        <p:nvSpPr>
          <p:cNvPr id="8" name="Titre 1">
            <a:extLst>
              <a:ext uri="{FF2B5EF4-FFF2-40B4-BE49-F238E27FC236}">
                <a16:creationId xmlns:a16="http://schemas.microsoft.com/office/drawing/2014/main" xmlns="" id="{44EE7683-02AD-4847-9CD7-C80ABB368DA9}"/>
              </a:ext>
            </a:extLst>
          </p:cNvPr>
          <p:cNvSpPr txBox="1">
            <a:spLocks/>
          </p:cNvSpPr>
          <p:nvPr/>
        </p:nvSpPr>
        <p:spPr>
          <a:xfrm>
            <a:off x="988828" y="922668"/>
            <a:ext cx="7852020" cy="5355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3600" b="1" kern="1200">
                <a:solidFill>
                  <a:srgbClr val="009BBE"/>
                </a:solidFill>
                <a:latin typeface="+mj-lt"/>
                <a:ea typeface="+mj-ea"/>
                <a:cs typeface="+mj-cs"/>
              </a:defRPr>
            </a:lvl1pPr>
          </a:lstStyle>
          <a:p>
            <a:pPr marL="542925" lvl="1" indent="-542925">
              <a:lnSpc>
                <a:spcPct val="90000"/>
              </a:lnSpc>
              <a:spcBef>
                <a:spcPts val="1000"/>
              </a:spcBef>
              <a:buClr>
                <a:srgbClr val="FF5050"/>
              </a:buClr>
              <a:buFont typeface="Wingdings" panose="05000000000000000000" pitchFamily="2" charset="2"/>
              <a:buChar char="§"/>
            </a:pPr>
            <a:r>
              <a:rPr lang="fr-FR" sz="1600" dirty="0"/>
              <a:t>Approche globale nécessaire : reste-à-charge sur les soins et reste-à-payer sur la cotisation </a:t>
            </a:r>
            <a:r>
              <a:rPr lang="fr-FR" sz="1600" dirty="0">
                <a:solidFill>
                  <a:srgbClr val="FF0000"/>
                </a:solidFill>
              </a:rPr>
              <a:t>pour des exemples de tranches d’âge</a:t>
            </a:r>
          </a:p>
        </p:txBody>
      </p:sp>
      <p:sp>
        <p:nvSpPr>
          <p:cNvPr id="12" name="Titre 1">
            <a:extLst>
              <a:ext uri="{FF2B5EF4-FFF2-40B4-BE49-F238E27FC236}">
                <a16:creationId xmlns:a16="http://schemas.microsoft.com/office/drawing/2014/main" xmlns="" id="{0536ADDD-E8C2-4B27-B7EC-FCE73FE6CD9A}"/>
              </a:ext>
            </a:extLst>
          </p:cNvPr>
          <p:cNvSpPr txBox="1">
            <a:spLocks/>
          </p:cNvSpPr>
          <p:nvPr/>
        </p:nvSpPr>
        <p:spPr>
          <a:xfrm>
            <a:off x="679569" y="5344375"/>
            <a:ext cx="7516703" cy="7571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3600" b="1" kern="1200">
                <a:solidFill>
                  <a:srgbClr val="009BBE"/>
                </a:solidFill>
                <a:latin typeface="+mj-lt"/>
                <a:ea typeface="+mj-ea"/>
                <a:cs typeface="+mj-cs"/>
              </a:defRPr>
            </a:lvl1pPr>
          </a:lstStyle>
          <a:p>
            <a:pPr marL="542925" lvl="1" indent="-542925">
              <a:lnSpc>
                <a:spcPct val="90000"/>
              </a:lnSpc>
              <a:spcBef>
                <a:spcPts val="1000"/>
              </a:spcBef>
              <a:buClr>
                <a:srgbClr val="FF5050"/>
              </a:buClr>
              <a:buFont typeface="Wingdings" panose="05000000000000000000" pitchFamily="2" charset="2"/>
              <a:buChar char="§"/>
            </a:pPr>
            <a:r>
              <a:rPr lang="fr-FR" sz="1600" dirty="0"/>
              <a:t>Si certains jeunes ayant souscrit un contrat A pourraient avoir à assumer une augmentation modérée de leurs primes, ils bénéficieront d'une couverture bien plus protectrice.</a:t>
            </a:r>
          </a:p>
        </p:txBody>
      </p:sp>
      <p:grpSp>
        <p:nvGrpSpPr>
          <p:cNvPr id="3" name="Group 4">
            <a:extLst>
              <a:ext uri="{FF2B5EF4-FFF2-40B4-BE49-F238E27FC236}">
                <a16:creationId xmlns:a16="http://schemas.microsoft.com/office/drawing/2014/main" xmlns="" id="{DCAFDCDD-DE75-4A0E-82CF-C5AA1DC4D0C5}"/>
              </a:ext>
            </a:extLst>
          </p:cNvPr>
          <p:cNvGrpSpPr>
            <a:grpSpLocks noChangeAspect="1"/>
          </p:cNvGrpSpPr>
          <p:nvPr/>
        </p:nvGrpSpPr>
        <p:grpSpPr bwMode="auto">
          <a:xfrm>
            <a:off x="877825" y="1635918"/>
            <a:ext cx="8074025" cy="1604963"/>
            <a:chOff x="984" y="1046"/>
            <a:chExt cx="5086" cy="1011"/>
          </a:xfrm>
        </p:grpSpPr>
        <p:sp>
          <p:nvSpPr>
            <p:cNvPr id="5" name="AutoShape 3">
              <a:extLst>
                <a:ext uri="{FF2B5EF4-FFF2-40B4-BE49-F238E27FC236}">
                  <a16:creationId xmlns:a16="http://schemas.microsoft.com/office/drawing/2014/main" xmlns="" id="{26B34E4A-1A78-4581-9469-7F842A1BCF26}"/>
                </a:ext>
              </a:extLst>
            </p:cNvPr>
            <p:cNvSpPr>
              <a:spLocks noChangeAspect="1" noChangeArrowheads="1" noTextEdit="1"/>
            </p:cNvSpPr>
            <p:nvPr/>
          </p:nvSpPr>
          <p:spPr bwMode="auto">
            <a:xfrm>
              <a:off x="984" y="1046"/>
              <a:ext cx="4580" cy="8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 name="Rectangle 5">
              <a:extLst>
                <a:ext uri="{FF2B5EF4-FFF2-40B4-BE49-F238E27FC236}">
                  <a16:creationId xmlns:a16="http://schemas.microsoft.com/office/drawing/2014/main" xmlns="" id="{CABD4893-68AA-46EB-AF2A-BFFFB25C3A81}"/>
                </a:ext>
              </a:extLst>
            </p:cNvPr>
            <p:cNvSpPr>
              <a:spLocks noChangeArrowheads="1"/>
            </p:cNvSpPr>
            <p:nvPr/>
          </p:nvSpPr>
          <p:spPr bwMode="auto">
            <a:xfrm>
              <a:off x="984" y="1046"/>
              <a:ext cx="1177" cy="136"/>
            </a:xfrm>
            <a:prstGeom prst="rect">
              <a:avLst/>
            </a:prstGeom>
            <a:solidFill>
              <a:srgbClr val="E1EBC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 name="Rectangle 6">
              <a:extLst>
                <a:ext uri="{FF2B5EF4-FFF2-40B4-BE49-F238E27FC236}">
                  <a16:creationId xmlns:a16="http://schemas.microsoft.com/office/drawing/2014/main" xmlns="" id="{E831EE3F-16FB-42DE-B0A9-DB9746F1A706}"/>
                </a:ext>
              </a:extLst>
            </p:cNvPr>
            <p:cNvSpPr>
              <a:spLocks noChangeArrowheads="1"/>
            </p:cNvSpPr>
            <p:nvPr/>
          </p:nvSpPr>
          <p:spPr bwMode="auto">
            <a:xfrm>
              <a:off x="2154" y="1046"/>
              <a:ext cx="3916" cy="13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Rectangle 7">
              <a:extLst>
                <a:ext uri="{FF2B5EF4-FFF2-40B4-BE49-F238E27FC236}">
                  <a16:creationId xmlns:a16="http://schemas.microsoft.com/office/drawing/2014/main" xmlns="" id="{39500A09-DB3D-4062-BD50-0037DBBC9B76}"/>
                </a:ext>
              </a:extLst>
            </p:cNvPr>
            <p:cNvSpPr>
              <a:spLocks noChangeArrowheads="1"/>
            </p:cNvSpPr>
            <p:nvPr/>
          </p:nvSpPr>
          <p:spPr bwMode="auto">
            <a:xfrm>
              <a:off x="984" y="1176"/>
              <a:ext cx="5086" cy="1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Rectangle 8">
              <a:extLst>
                <a:ext uri="{FF2B5EF4-FFF2-40B4-BE49-F238E27FC236}">
                  <a16:creationId xmlns:a16="http://schemas.microsoft.com/office/drawing/2014/main" xmlns="" id="{E8F6047C-D967-4BF1-8BD6-ADE8982FC48A}"/>
                </a:ext>
              </a:extLst>
            </p:cNvPr>
            <p:cNvSpPr>
              <a:spLocks noChangeArrowheads="1"/>
            </p:cNvSpPr>
            <p:nvPr/>
          </p:nvSpPr>
          <p:spPr bwMode="auto">
            <a:xfrm>
              <a:off x="984" y="1189"/>
              <a:ext cx="1177" cy="13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Rectangle 9">
              <a:extLst>
                <a:ext uri="{FF2B5EF4-FFF2-40B4-BE49-F238E27FC236}">
                  <a16:creationId xmlns:a16="http://schemas.microsoft.com/office/drawing/2014/main" xmlns="" id="{A1443FFF-F6A9-42B4-801B-8984D378902F}"/>
                </a:ext>
              </a:extLst>
            </p:cNvPr>
            <p:cNvSpPr>
              <a:spLocks noChangeArrowheads="1"/>
            </p:cNvSpPr>
            <p:nvPr/>
          </p:nvSpPr>
          <p:spPr bwMode="auto">
            <a:xfrm>
              <a:off x="2154" y="1189"/>
              <a:ext cx="3410" cy="136"/>
            </a:xfrm>
            <a:prstGeom prst="rect">
              <a:avLst/>
            </a:prstGeom>
            <a:solidFill>
              <a:srgbClr val="AFCD5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Rectangle 10">
              <a:extLst>
                <a:ext uri="{FF2B5EF4-FFF2-40B4-BE49-F238E27FC236}">
                  <a16:creationId xmlns:a16="http://schemas.microsoft.com/office/drawing/2014/main" xmlns="" id="{26D9BEA6-CD8D-405E-8552-6820581C6490}"/>
                </a:ext>
              </a:extLst>
            </p:cNvPr>
            <p:cNvSpPr>
              <a:spLocks noChangeArrowheads="1"/>
            </p:cNvSpPr>
            <p:nvPr/>
          </p:nvSpPr>
          <p:spPr bwMode="auto">
            <a:xfrm>
              <a:off x="5558" y="1189"/>
              <a:ext cx="512" cy="13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Rectangle 11">
              <a:extLst>
                <a:ext uri="{FF2B5EF4-FFF2-40B4-BE49-F238E27FC236}">
                  <a16:creationId xmlns:a16="http://schemas.microsoft.com/office/drawing/2014/main" xmlns="" id="{16967659-AF91-4BD9-B5BB-F5F396CEFD56}"/>
                </a:ext>
              </a:extLst>
            </p:cNvPr>
            <p:cNvSpPr>
              <a:spLocks noChangeArrowheads="1"/>
            </p:cNvSpPr>
            <p:nvPr/>
          </p:nvSpPr>
          <p:spPr bwMode="auto">
            <a:xfrm>
              <a:off x="984" y="1318"/>
              <a:ext cx="4580" cy="220"/>
            </a:xfrm>
            <a:prstGeom prst="rect">
              <a:avLst/>
            </a:prstGeom>
            <a:solidFill>
              <a:srgbClr val="AFCD5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Rectangle 12">
              <a:extLst>
                <a:ext uri="{FF2B5EF4-FFF2-40B4-BE49-F238E27FC236}">
                  <a16:creationId xmlns:a16="http://schemas.microsoft.com/office/drawing/2014/main" xmlns="" id="{80BE938C-EF83-4BFA-9F6E-89A72DD3490C}"/>
                </a:ext>
              </a:extLst>
            </p:cNvPr>
            <p:cNvSpPr>
              <a:spLocks noChangeArrowheads="1"/>
            </p:cNvSpPr>
            <p:nvPr/>
          </p:nvSpPr>
          <p:spPr bwMode="auto">
            <a:xfrm>
              <a:off x="5558" y="1318"/>
              <a:ext cx="512" cy="22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Rectangle 13">
              <a:extLst>
                <a:ext uri="{FF2B5EF4-FFF2-40B4-BE49-F238E27FC236}">
                  <a16:creationId xmlns:a16="http://schemas.microsoft.com/office/drawing/2014/main" xmlns="" id="{C6F80C7F-66DB-4378-A655-CDB35186502E}"/>
                </a:ext>
              </a:extLst>
            </p:cNvPr>
            <p:cNvSpPr>
              <a:spLocks noChangeArrowheads="1"/>
            </p:cNvSpPr>
            <p:nvPr/>
          </p:nvSpPr>
          <p:spPr bwMode="auto">
            <a:xfrm>
              <a:off x="984" y="1532"/>
              <a:ext cx="1177" cy="395"/>
            </a:xfrm>
            <a:prstGeom prst="rect">
              <a:avLst/>
            </a:prstGeom>
            <a:solidFill>
              <a:srgbClr val="E1EBC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Rectangle 14">
              <a:extLst>
                <a:ext uri="{FF2B5EF4-FFF2-40B4-BE49-F238E27FC236}">
                  <a16:creationId xmlns:a16="http://schemas.microsoft.com/office/drawing/2014/main" xmlns="" id="{9394B0B6-9052-4EB5-A3BD-F3A678914514}"/>
                </a:ext>
              </a:extLst>
            </p:cNvPr>
            <p:cNvSpPr>
              <a:spLocks noChangeArrowheads="1"/>
            </p:cNvSpPr>
            <p:nvPr/>
          </p:nvSpPr>
          <p:spPr bwMode="auto">
            <a:xfrm>
              <a:off x="2154" y="1532"/>
              <a:ext cx="3410" cy="395"/>
            </a:xfrm>
            <a:prstGeom prst="rect">
              <a:avLst/>
            </a:prstGeom>
            <a:solidFill>
              <a:srgbClr val="F0F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15">
              <a:extLst>
                <a:ext uri="{FF2B5EF4-FFF2-40B4-BE49-F238E27FC236}">
                  <a16:creationId xmlns:a16="http://schemas.microsoft.com/office/drawing/2014/main" xmlns="" id="{EDAB7E28-69AC-4029-A2CE-585F6148F973}"/>
                </a:ext>
              </a:extLst>
            </p:cNvPr>
            <p:cNvSpPr>
              <a:spLocks noChangeArrowheads="1"/>
            </p:cNvSpPr>
            <p:nvPr/>
          </p:nvSpPr>
          <p:spPr bwMode="auto">
            <a:xfrm>
              <a:off x="5558" y="1532"/>
              <a:ext cx="512" cy="39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Rectangle 16">
              <a:extLst>
                <a:ext uri="{FF2B5EF4-FFF2-40B4-BE49-F238E27FC236}">
                  <a16:creationId xmlns:a16="http://schemas.microsoft.com/office/drawing/2014/main" xmlns="" id="{1BDB07B2-F945-4DEB-B260-6451A6279A0D}"/>
                </a:ext>
              </a:extLst>
            </p:cNvPr>
            <p:cNvSpPr>
              <a:spLocks noChangeArrowheads="1"/>
            </p:cNvSpPr>
            <p:nvPr/>
          </p:nvSpPr>
          <p:spPr bwMode="auto">
            <a:xfrm>
              <a:off x="984" y="1921"/>
              <a:ext cx="5086" cy="13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17">
              <a:extLst>
                <a:ext uri="{FF2B5EF4-FFF2-40B4-BE49-F238E27FC236}">
                  <a16:creationId xmlns:a16="http://schemas.microsoft.com/office/drawing/2014/main" xmlns="" id="{3EBE197A-1D63-4E94-837C-EA44B64ED61B}"/>
                </a:ext>
              </a:extLst>
            </p:cNvPr>
            <p:cNvSpPr>
              <a:spLocks noChangeArrowheads="1"/>
            </p:cNvSpPr>
            <p:nvPr/>
          </p:nvSpPr>
          <p:spPr bwMode="auto">
            <a:xfrm>
              <a:off x="1256" y="1383"/>
              <a:ext cx="190"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a:ln>
                    <a:noFill/>
                  </a:ln>
                  <a:solidFill>
                    <a:srgbClr val="FFFFFF"/>
                  </a:solidFill>
                  <a:effectLst/>
                  <a:latin typeface="Calibri" panose="020F0502020204030204" pitchFamily="34" charset="0"/>
                </a:rPr>
                <a:t>Âges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3" name="Rectangle 18">
              <a:extLst>
                <a:ext uri="{FF2B5EF4-FFF2-40B4-BE49-F238E27FC236}">
                  <a16:creationId xmlns:a16="http://schemas.microsoft.com/office/drawing/2014/main" xmlns="" id="{FF0DE1E5-47CF-496E-8950-D286EFD5247A}"/>
                </a:ext>
              </a:extLst>
            </p:cNvPr>
            <p:cNvSpPr>
              <a:spLocks noChangeArrowheads="1"/>
            </p:cNvSpPr>
            <p:nvPr/>
          </p:nvSpPr>
          <p:spPr bwMode="auto">
            <a:xfrm>
              <a:off x="1806" y="1383"/>
              <a:ext cx="278"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a:ln>
                    <a:noFill/>
                  </a:ln>
                  <a:solidFill>
                    <a:srgbClr val="FFFFFF"/>
                  </a:solidFill>
                  <a:effectLst/>
                  <a:latin typeface="Calibri" panose="020F0502020204030204" pitchFamily="34" charset="0"/>
                </a:rPr>
                <a:t>Contrat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4" name="Rectangle 19">
              <a:extLst>
                <a:ext uri="{FF2B5EF4-FFF2-40B4-BE49-F238E27FC236}">
                  <a16:creationId xmlns:a16="http://schemas.microsoft.com/office/drawing/2014/main" xmlns="" id="{53322720-BA9F-46BB-92CA-9F27AD93840A}"/>
                </a:ext>
              </a:extLst>
            </p:cNvPr>
            <p:cNvSpPr>
              <a:spLocks noChangeArrowheads="1"/>
            </p:cNvSpPr>
            <p:nvPr/>
          </p:nvSpPr>
          <p:spPr bwMode="auto">
            <a:xfrm>
              <a:off x="2331" y="1383"/>
              <a:ext cx="164"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a:ln>
                    <a:noFill/>
                  </a:ln>
                  <a:solidFill>
                    <a:srgbClr val="FFFFFF"/>
                  </a:solidFill>
                  <a:effectLst/>
                  <a:latin typeface="Calibri" panose="020F0502020204030204" pitchFamily="34" charset="0"/>
                </a:rPr>
                <a:t>RAC</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5" name="Rectangle 20">
              <a:extLst>
                <a:ext uri="{FF2B5EF4-FFF2-40B4-BE49-F238E27FC236}">
                  <a16:creationId xmlns:a16="http://schemas.microsoft.com/office/drawing/2014/main" xmlns="" id="{6BD73251-1471-4233-8CDF-C7EAF9BE3EEC}"/>
                </a:ext>
              </a:extLst>
            </p:cNvPr>
            <p:cNvSpPr>
              <a:spLocks noChangeArrowheads="1"/>
            </p:cNvSpPr>
            <p:nvPr/>
          </p:nvSpPr>
          <p:spPr bwMode="auto">
            <a:xfrm>
              <a:off x="2692" y="1383"/>
              <a:ext cx="399"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a:ln>
                    <a:noFill/>
                  </a:ln>
                  <a:solidFill>
                    <a:srgbClr val="FFFFFF"/>
                  </a:solidFill>
                  <a:effectLst/>
                  <a:latin typeface="Calibri" panose="020F0502020204030204" pitchFamily="34" charset="0"/>
                </a:rPr>
                <a:t>RAP annuel</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6" name="Rectangle 21">
              <a:extLst>
                <a:ext uri="{FF2B5EF4-FFF2-40B4-BE49-F238E27FC236}">
                  <a16:creationId xmlns:a16="http://schemas.microsoft.com/office/drawing/2014/main" xmlns="" id="{A08AA407-91BF-4F49-BBFC-992269818E05}"/>
                </a:ext>
              </a:extLst>
            </p:cNvPr>
            <p:cNvSpPr>
              <a:spLocks noChangeArrowheads="1"/>
            </p:cNvSpPr>
            <p:nvPr/>
          </p:nvSpPr>
          <p:spPr bwMode="auto">
            <a:xfrm>
              <a:off x="3198" y="1383"/>
              <a:ext cx="335"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a:ln>
                    <a:noFill/>
                  </a:ln>
                  <a:solidFill>
                    <a:srgbClr val="FFFFFF"/>
                  </a:solidFill>
                  <a:effectLst/>
                  <a:latin typeface="Calibri" panose="020F0502020204030204" pitchFamily="34" charset="0"/>
                </a:rPr>
                <a:t>RAC+RAP</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7" name="Rectangle 22">
              <a:extLst>
                <a:ext uri="{FF2B5EF4-FFF2-40B4-BE49-F238E27FC236}">
                  <a16:creationId xmlns:a16="http://schemas.microsoft.com/office/drawing/2014/main" xmlns="" id="{68805835-577A-48DF-81B5-49265BA28ED8}"/>
                </a:ext>
              </a:extLst>
            </p:cNvPr>
            <p:cNvSpPr>
              <a:spLocks noChangeArrowheads="1"/>
            </p:cNvSpPr>
            <p:nvPr/>
          </p:nvSpPr>
          <p:spPr bwMode="auto">
            <a:xfrm>
              <a:off x="3755" y="1383"/>
              <a:ext cx="164"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a:ln>
                    <a:noFill/>
                  </a:ln>
                  <a:solidFill>
                    <a:srgbClr val="FFFFFF"/>
                  </a:solidFill>
                  <a:effectLst/>
                  <a:latin typeface="Calibri" panose="020F0502020204030204" pitchFamily="34" charset="0"/>
                </a:rPr>
                <a:t>RAC</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8" name="Rectangle 23">
              <a:extLst>
                <a:ext uri="{FF2B5EF4-FFF2-40B4-BE49-F238E27FC236}">
                  <a16:creationId xmlns:a16="http://schemas.microsoft.com/office/drawing/2014/main" xmlns="" id="{96DC115E-9BF6-4926-83C8-E1EAB66035BC}"/>
                </a:ext>
              </a:extLst>
            </p:cNvPr>
            <p:cNvSpPr>
              <a:spLocks noChangeArrowheads="1"/>
            </p:cNvSpPr>
            <p:nvPr/>
          </p:nvSpPr>
          <p:spPr bwMode="auto">
            <a:xfrm>
              <a:off x="4134" y="1331"/>
              <a:ext cx="373"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a:ln>
                    <a:noFill/>
                  </a:ln>
                  <a:solidFill>
                    <a:srgbClr val="FFFFFF"/>
                  </a:solidFill>
                  <a:effectLst/>
                  <a:latin typeface="Calibri" panose="020F0502020204030204" pitchFamily="34" charset="0"/>
                </a:rPr>
                <a:t>Cotisation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9" name="Rectangle 24">
              <a:extLst>
                <a:ext uri="{FF2B5EF4-FFF2-40B4-BE49-F238E27FC236}">
                  <a16:creationId xmlns:a16="http://schemas.microsoft.com/office/drawing/2014/main" xmlns="" id="{CBFD15B7-A894-4155-B77B-90CAEBDE4D14}"/>
                </a:ext>
              </a:extLst>
            </p:cNvPr>
            <p:cNvSpPr>
              <a:spLocks noChangeArrowheads="1"/>
            </p:cNvSpPr>
            <p:nvPr/>
          </p:nvSpPr>
          <p:spPr bwMode="auto">
            <a:xfrm>
              <a:off x="4160" y="1435"/>
              <a:ext cx="310"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a:ln>
                    <a:noFill/>
                  </a:ln>
                  <a:solidFill>
                    <a:srgbClr val="FFFFFF"/>
                  </a:solidFill>
                  <a:effectLst/>
                  <a:latin typeface="Calibri" panose="020F0502020204030204" pitchFamily="34" charset="0"/>
                </a:rPr>
                <a:t>annuelle</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0" name="Rectangle 25">
              <a:extLst>
                <a:ext uri="{FF2B5EF4-FFF2-40B4-BE49-F238E27FC236}">
                  <a16:creationId xmlns:a16="http://schemas.microsoft.com/office/drawing/2014/main" xmlns="" id="{6A4F4833-285E-4312-82EA-72B47C741EAF}"/>
                </a:ext>
              </a:extLst>
            </p:cNvPr>
            <p:cNvSpPr>
              <a:spLocks noChangeArrowheads="1"/>
            </p:cNvSpPr>
            <p:nvPr/>
          </p:nvSpPr>
          <p:spPr bwMode="auto">
            <a:xfrm>
              <a:off x="4571" y="1383"/>
              <a:ext cx="525"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a:ln>
                    <a:noFill/>
                  </a:ln>
                  <a:solidFill>
                    <a:srgbClr val="FFFFFF"/>
                  </a:solidFill>
                  <a:effectLst/>
                  <a:latin typeface="Calibri" panose="020F0502020204030204" pitchFamily="34" charset="0"/>
                </a:rPr>
                <a:t>RAC+Cotisation</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1" name="Rectangle 26">
              <a:extLst>
                <a:ext uri="{FF2B5EF4-FFF2-40B4-BE49-F238E27FC236}">
                  <a16:creationId xmlns:a16="http://schemas.microsoft.com/office/drawing/2014/main" xmlns="" id="{03A81944-C7C7-446C-9EF4-96C08701CECD}"/>
                </a:ext>
              </a:extLst>
            </p:cNvPr>
            <p:cNvSpPr>
              <a:spLocks noChangeArrowheads="1"/>
            </p:cNvSpPr>
            <p:nvPr/>
          </p:nvSpPr>
          <p:spPr bwMode="auto">
            <a:xfrm>
              <a:off x="1174" y="1558"/>
              <a:ext cx="335"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16-29 ans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2" name="Rectangle 27">
              <a:extLst>
                <a:ext uri="{FF2B5EF4-FFF2-40B4-BE49-F238E27FC236}">
                  <a16:creationId xmlns:a16="http://schemas.microsoft.com/office/drawing/2014/main" xmlns="" id="{59282F3E-8D25-432F-B196-9EC4ABE5A285}"/>
                </a:ext>
              </a:extLst>
            </p:cNvPr>
            <p:cNvSpPr>
              <a:spLocks noChangeArrowheads="1"/>
            </p:cNvSpPr>
            <p:nvPr/>
          </p:nvSpPr>
          <p:spPr bwMode="auto">
            <a:xfrm>
              <a:off x="1895" y="1558"/>
              <a:ext cx="82"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A</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3" name="Rectangle 28">
              <a:extLst>
                <a:ext uri="{FF2B5EF4-FFF2-40B4-BE49-F238E27FC236}">
                  <a16:creationId xmlns:a16="http://schemas.microsoft.com/office/drawing/2014/main" xmlns="" id="{201C7DD5-67B9-45D1-8385-823203613712}"/>
                </a:ext>
              </a:extLst>
            </p:cNvPr>
            <p:cNvSpPr>
              <a:spLocks noChangeArrowheads="1"/>
            </p:cNvSpPr>
            <p:nvPr/>
          </p:nvSpPr>
          <p:spPr bwMode="auto">
            <a:xfrm>
              <a:off x="2312" y="1558"/>
              <a:ext cx="209"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337 €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4" name="Rectangle 29">
              <a:extLst>
                <a:ext uri="{FF2B5EF4-FFF2-40B4-BE49-F238E27FC236}">
                  <a16:creationId xmlns:a16="http://schemas.microsoft.com/office/drawing/2014/main" xmlns="" id="{56829F6E-9E71-4194-947A-9AE0B2594797}"/>
                </a:ext>
              </a:extLst>
            </p:cNvPr>
            <p:cNvSpPr>
              <a:spLocks noChangeArrowheads="1"/>
            </p:cNvSpPr>
            <p:nvPr/>
          </p:nvSpPr>
          <p:spPr bwMode="auto">
            <a:xfrm>
              <a:off x="2806" y="1558"/>
              <a:ext cx="171"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39 €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5" name="Rectangle 30">
              <a:extLst>
                <a:ext uri="{FF2B5EF4-FFF2-40B4-BE49-F238E27FC236}">
                  <a16:creationId xmlns:a16="http://schemas.microsoft.com/office/drawing/2014/main" xmlns="" id="{740BC77D-8095-4995-8A31-F7C89EB727FD}"/>
                </a:ext>
              </a:extLst>
            </p:cNvPr>
            <p:cNvSpPr>
              <a:spLocks noChangeArrowheads="1"/>
            </p:cNvSpPr>
            <p:nvPr/>
          </p:nvSpPr>
          <p:spPr bwMode="auto">
            <a:xfrm>
              <a:off x="3261" y="1558"/>
              <a:ext cx="209"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376 €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6" name="Rectangle 31">
              <a:extLst>
                <a:ext uri="{FF2B5EF4-FFF2-40B4-BE49-F238E27FC236}">
                  <a16:creationId xmlns:a16="http://schemas.microsoft.com/office/drawing/2014/main" xmlns="" id="{139B8F25-0EA8-4479-8229-1D6CD5779645}"/>
                </a:ext>
              </a:extLst>
            </p:cNvPr>
            <p:cNvSpPr>
              <a:spLocks noChangeArrowheads="1"/>
            </p:cNvSpPr>
            <p:nvPr/>
          </p:nvSpPr>
          <p:spPr bwMode="auto">
            <a:xfrm>
              <a:off x="3774" y="1558"/>
              <a:ext cx="133"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0 €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7" name="Rectangle 32">
              <a:extLst>
                <a:ext uri="{FF2B5EF4-FFF2-40B4-BE49-F238E27FC236}">
                  <a16:creationId xmlns:a16="http://schemas.microsoft.com/office/drawing/2014/main" xmlns="" id="{1CB8680D-E583-4E5E-96FA-927A972D0665}"/>
                </a:ext>
              </a:extLst>
            </p:cNvPr>
            <p:cNvSpPr>
              <a:spLocks noChangeArrowheads="1"/>
            </p:cNvSpPr>
            <p:nvPr/>
          </p:nvSpPr>
          <p:spPr bwMode="auto">
            <a:xfrm>
              <a:off x="4229" y="1558"/>
              <a:ext cx="171"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96 €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8" name="Rectangle 33">
              <a:extLst>
                <a:ext uri="{FF2B5EF4-FFF2-40B4-BE49-F238E27FC236}">
                  <a16:creationId xmlns:a16="http://schemas.microsoft.com/office/drawing/2014/main" xmlns="" id="{480623DC-08CE-4BF5-9D8F-B3D4ED2E1350}"/>
                </a:ext>
              </a:extLst>
            </p:cNvPr>
            <p:cNvSpPr>
              <a:spLocks noChangeArrowheads="1"/>
            </p:cNvSpPr>
            <p:nvPr/>
          </p:nvSpPr>
          <p:spPr bwMode="auto">
            <a:xfrm>
              <a:off x="4742" y="1558"/>
              <a:ext cx="171"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96 €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9" name="Rectangle 34">
              <a:extLst>
                <a:ext uri="{FF2B5EF4-FFF2-40B4-BE49-F238E27FC236}">
                  <a16:creationId xmlns:a16="http://schemas.microsoft.com/office/drawing/2014/main" xmlns="" id="{44DA660D-F0F8-488A-A341-3937B4BAC2AD}"/>
                </a:ext>
              </a:extLst>
            </p:cNvPr>
            <p:cNvSpPr>
              <a:spLocks noChangeArrowheads="1"/>
            </p:cNvSpPr>
            <p:nvPr/>
          </p:nvSpPr>
          <p:spPr bwMode="auto">
            <a:xfrm>
              <a:off x="5241" y="1558"/>
              <a:ext cx="209"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280 €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0" name="Rectangle 35">
              <a:extLst>
                <a:ext uri="{FF2B5EF4-FFF2-40B4-BE49-F238E27FC236}">
                  <a16:creationId xmlns:a16="http://schemas.microsoft.com/office/drawing/2014/main" xmlns="" id="{C6B6741E-767D-490C-8A77-96FF7442F149}"/>
                </a:ext>
              </a:extLst>
            </p:cNvPr>
            <p:cNvSpPr>
              <a:spLocks noChangeArrowheads="1"/>
            </p:cNvSpPr>
            <p:nvPr/>
          </p:nvSpPr>
          <p:spPr bwMode="auto">
            <a:xfrm>
              <a:off x="1174" y="1687"/>
              <a:ext cx="335"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40-49 ans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 name="Rectangle 36">
              <a:extLst>
                <a:ext uri="{FF2B5EF4-FFF2-40B4-BE49-F238E27FC236}">
                  <a16:creationId xmlns:a16="http://schemas.microsoft.com/office/drawing/2014/main" xmlns="" id="{AD34CC1D-2E13-4FC6-9EB8-546DA51FF648}"/>
                </a:ext>
              </a:extLst>
            </p:cNvPr>
            <p:cNvSpPr>
              <a:spLocks noChangeArrowheads="1"/>
            </p:cNvSpPr>
            <p:nvPr/>
          </p:nvSpPr>
          <p:spPr bwMode="auto">
            <a:xfrm>
              <a:off x="1895" y="1687"/>
              <a:ext cx="76"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B</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2" name="Rectangle 37">
              <a:extLst>
                <a:ext uri="{FF2B5EF4-FFF2-40B4-BE49-F238E27FC236}">
                  <a16:creationId xmlns:a16="http://schemas.microsoft.com/office/drawing/2014/main" xmlns="" id="{53AB8629-1DA2-4EF9-8621-7B281C856E7C}"/>
                </a:ext>
              </a:extLst>
            </p:cNvPr>
            <p:cNvSpPr>
              <a:spLocks noChangeArrowheads="1"/>
            </p:cNvSpPr>
            <p:nvPr/>
          </p:nvSpPr>
          <p:spPr bwMode="auto">
            <a:xfrm>
              <a:off x="2312" y="1687"/>
              <a:ext cx="209"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314 €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3" name="Rectangle 38">
              <a:extLst>
                <a:ext uri="{FF2B5EF4-FFF2-40B4-BE49-F238E27FC236}">
                  <a16:creationId xmlns:a16="http://schemas.microsoft.com/office/drawing/2014/main" xmlns="" id="{76A37407-DA4F-440D-96D7-CCA83CB16383}"/>
                </a:ext>
              </a:extLst>
            </p:cNvPr>
            <p:cNvSpPr>
              <a:spLocks noChangeArrowheads="1"/>
            </p:cNvSpPr>
            <p:nvPr/>
          </p:nvSpPr>
          <p:spPr bwMode="auto">
            <a:xfrm>
              <a:off x="2787" y="1687"/>
              <a:ext cx="209"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245 €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4" name="Rectangle 39">
              <a:extLst>
                <a:ext uri="{FF2B5EF4-FFF2-40B4-BE49-F238E27FC236}">
                  <a16:creationId xmlns:a16="http://schemas.microsoft.com/office/drawing/2014/main" xmlns="" id="{9C663566-8015-4CAA-BD9A-825CB8B3285D}"/>
                </a:ext>
              </a:extLst>
            </p:cNvPr>
            <p:cNvSpPr>
              <a:spLocks noChangeArrowheads="1"/>
            </p:cNvSpPr>
            <p:nvPr/>
          </p:nvSpPr>
          <p:spPr bwMode="auto">
            <a:xfrm>
              <a:off x="3261" y="1687"/>
              <a:ext cx="209"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559 €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5" name="Rectangle 40">
              <a:extLst>
                <a:ext uri="{FF2B5EF4-FFF2-40B4-BE49-F238E27FC236}">
                  <a16:creationId xmlns:a16="http://schemas.microsoft.com/office/drawing/2014/main" xmlns="" id="{C48D617C-0015-4516-9973-7B7DF389E276}"/>
                </a:ext>
              </a:extLst>
            </p:cNvPr>
            <p:cNvSpPr>
              <a:spLocks noChangeArrowheads="1"/>
            </p:cNvSpPr>
            <p:nvPr/>
          </p:nvSpPr>
          <p:spPr bwMode="auto">
            <a:xfrm>
              <a:off x="3774" y="1687"/>
              <a:ext cx="133"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0 €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6" name="Rectangle 41">
              <a:extLst>
                <a:ext uri="{FF2B5EF4-FFF2-40B4-BE49-F238E27FC236}">
                  <a16:creationId xmlns:a16="http://schemas.microsoft.com/office/drawing/2014/main" xmlns="" id="{B742185D-F1FA-4B7E-A077-CB5FC3862E70}"/>
                </a:ext>
              </a:extLst>
            </p:cNvPr>
            <p:cNvSpPr>
              <a:spLocks noChangeArrowheads="1"/>
            </p:cNvSpPr>
            <p:nvPr/>
          </p:nvSpPr>
          <p:spPr bwMode="auto">
            <a:xfrm>
              <a:off x="4210" y="1687"/>
              <a:ext cx="209"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168 €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7" name="Rectangle 42">
              <a:extLst>
                <a:ext uri="{FF2B5EF4-FFF2-40B4-BE49-F238E27FC236}">
                  <a16:creationId xmlns:a16="http://schemas.microsoft.com/office/drawing/2014/main" xmlns="" id="{FE372F81-588A-425D-93C9-888ABDCCB5F0}"/>
                </a:ext>
              </a:extLst>
            </p:cNvPr>
            <p:cNvSpPr>
              <a:spLocks noChangeArrowheads="1"/>
            </p:cNvSpPr>
            <p:nvPr/>
          </p:nvSpPr>
          <p:spPr bwMode="auto">
            <a:xfrm>
              <a:off x="4723" y="1687"/>
              <a:ext cx="209"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168 €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8" name="Rectangle 43">
              <a:extLst>
                <a:ext uri="{FF2B5EF4-FFF2-40B4-BE49-F238E27FC236}">
                  <a16:creationId xmlns:a16="http://schemas.microsoft.com/office/drawing/2014/main" xmlns="" id="{261C9E7E-CAB5-4B94-804D-85204F2C7AA8}"/>
                </a:ext>
              </a:extLst>
            </p:cNvPr>
            <p:cNvSpPr>
              <a:spLocks noChangeArrowheads="1"/>
            </p:cNvSpPr>
            <p:nvPr/>
          </p:nvSpPr>
          <p:spPr bwMode="auto">
            <a:xfrm>
              <a:off x="5241" y="1687"/>
              <a:ext cx="209"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391 €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9" name="Rectangle 44">
              <a:extLst>
                <a:ext uri="{FF2B5EF4-FFF2-40B4-BE49-F238E27FC236}">
                  <a16:creationId xmlns:a16="http://schemas.microsoft.com/office/drawing/2014/main" xmlns="" id="{46A04020-8AE2-46C0-9423-8F1A514AEB7E}"/>
                </a:ext>
              </a:extLst>
            </p:cNvPr>
            <p:cNvSpPr>
              <a:spLocks noChangeArrowheads="1"/>
            </p:cNvSpPr>
            <p:nvPr/>
          </p:nvSpPr>
          <p:spPr bwMode="auto">
            <a:xfrm>
              <a:off x="1174" y="1817"/>
              <a:ext cx="335"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70-79 ans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0" name="Rectangle 45">
              <a:extLst>
                <a:ext uri="{FF2B5EF4-FFF2-40B4-BE49-F238E27FC236}">
                  <a16:creationId xmlns:a16="http://schemas.microsoft.com/office/drawing/2014/main" xmlns="" id="{356175CB-808D-44C1-9164-D9EEAC1450C6}"/>
                </a:ext>
              </a:extLst>
            </p:cNvPr>
            <p:cNvSpPr>
              <a:spLocks noChangeArrowheads="1"/>
            </p:cNvSpPr>
            <p:nvPr/>
          </p:nvSpPr>
          <p:spPr bwMode="auto">
            <a:xfrm>
              <a:off x="1901" y="1817"/>
              <a:ext cx="76"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C</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1" name="Rectangle 46">
              <a:extLst>
                <a:ext uri="{FF2B5EF4-FFF2-40B4-BE49-F238E27FC236}">
                  <a16:creationId xmlns:a16="http://schemas.microsoft.com/office/drawing/2014/main" xmlns="" id="{046878EC-327C-4BA2-8276-E2ED160864E6}"/>
                </a:ext>
              </a:extLst>
            </p:cNvPr>
            <p:cNvSpPr>
              <a:spLocks noChangeArrowheads="1"/>
            </p:cNvSpPr>
            <p:nvPr/>
          </p:nvSpPr>
          <p:spPr bwMode="auto">
            <a:xfrm>
              <a:off x="2312" y="1817"/>
              <a:ext cx="209"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301 €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2" name="Rectangle 47">
              <a:extLst>
                <a:ext uri="{FF2B5EF4-FFF2-40B4-BE49-F238E27FC236}">
                  <a16:creationId xmlns:a16="http://schemas.microsoft.com/office/drawing/2014/main" xmlns="" id="{1653C5FF-267C-4262-B530-B1550DA892AF}"/>
                </a:ext>
              </a:extLst>
            </p:cNvPr>
            <p:cNvSpPr>
              <a:spLocks noChangeArrowheads="1"/>
            </p:cNvSpPr>
            <p:nvPr/>
          </p:nvSpPr>
          <p:spPr bwMode="auto">
            <a:xfrm>
              <a:off x="2787" y="1817"/>
              <a:ext cx="209"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380 €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3" name="Rectangle 48">
              <a:extLst>
                <a:ext uri="{FF2B5EF4-FFF2-40B4-BE49-F238E27FC236}">
                  <a16:creationId xmlns:a16="http://schemas.microsoft.com/office/drawing/2014/main" xmlns="" id="{2FE48101-0BA9-4480-9C00-83D7AF5DA473}"/>
                </a:ext>
              </a:extLst>
            </p:cNvPr>
            <p:cNvSpPr>
              <a:spLocks noChangeArrowheads="1"/>
            </p:cNvSpPr>
            <p:nvPr/>
          </p:nvSpPr>
          <p:spPr bwMode="auto">
            <a:xfrm>
              <a:off x="3261" y="1817"/>
              <a:ext cx="209"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681 €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4" name="Rectangle 49">
              <a:extLst>
                <a:ext uri="{FF2B5EF4-FFF2-40B4-BE49-F238E27FC236}">
                  <a16:creationId xmlns:a16="http://schemas.microsoft.com/office/drawing/2014/main" xmlns="" id="{E0E21FC9-DD2B-4C30-A967-AA9731DA6FD3}"/>
                </a:ext>
              </a:extLst>
            </p:cNvPr>
            <p:cNvSpPr>
              <a:spLocks noChangeArrowheads="1"/>
            </p:cNvSpPr>
            <p:nvPr/>
          </p:nvSpPr>
          <p:spPr bwMode="auto">
            <a:xfrm>
              <a:off x="3774" y="1817"/>
              <a:ext cx="133"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0 €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5" name="Rectangle 50">
              <a:extLst>
                <a:ext uri="{FF2B5EF4-FFF2-40B4-BE49-F238E27FC236}">
                  <a16:creationId xmlns:a16="http://schemas.microsoft.com/office/drawing/2014/main" xmlns="" id="{C68CE9C2-A979-4429-8E11-44E4CCAB30C3}"/>
                </a:ext>
              </a:extLst>
            </p:cNvPr>
            <p:cNvSpPr>
              <a:spLocks noChangeArrowheads="1"/>
            </p:cNvSpPr>
            <p:nvPr/>
          </p:nvSpPr>
          <p:spPr bwMode="auto">
            <a:xfrm>
              <a:off x="4210" y="1817"/>
              <a:ext cx="209"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360 €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6" name="Rectangle 51">
              <a:extLst>
                <a:ext uri="{FF2B5EF4-FFF2-40B4-BE49-F238E27FC236}">
                  <a16:creationId xmlns:a16="http://schemas.microsoft.com/office/drawing/2014/main" xmlns="" id="{895F99DB-9132-4FA3-B52F-7C3DF4E8070D}"/>
                </a:ext>
              </a:extLst>
            </p:cNvPr>
            <p:cNvSpPr>
              <a:spLocks noChangeArrowheads="1"/>
            </p:cNvSpPr>
            <p:nvPr/>
          </p:nvSpPr>
          <p:spPr bwMode="auto">
            <a:xfrm>
              <a:off x="4723" y="1817"/>
              <a:ext cx="209"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360 €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7" name="Rectangle 52">
              <a:extLst>
                <a:ext uri="{FF2B5EF4-FFF2-40B4-BE49-F238E27FC236}">
                  <a16:creationId xmlns:a16="http://schemas.microsoft.com/office/drawing/2014/main" xmlns="" id="{FCC4DFF1-8E3B-4CB4-AA45-EE180549F96D}"/>
                </a:ext>
              </a:extLst>
            </p:cNvPr>
            <p:cNvSpPr>
              <a:spLocks noChangeArrowheads="1"/>
            </p:cNvSpPr>
            <p:nvPr/>
          </p:nvSpPr>
          <p:spPr bwMode="auto">
            <a:xfrm>
              <a:off x="5241" y="1817"/>
              <a:ext cx="209"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321 €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8" name="Rectangle 53">
              <a:extLst>
                <a:ext uri="{FF2B5EF4-FFF2-40B4-BE49-F238E27FC236}">
                  <a16:creationId xmlns:a16="http://schemas.microsoft.com/office/drawing/2014/main" xmlns="" id="{ED3C7343-A7FB-4133-BCBB-73AF3070F68D}"/>
                </a:ext>
              </a:extLst>
            </p:cNvPr>
            <p:cNvSpPr>
              <a:spLocks noChangeArrowheads="1"/>
            </p:cNvSpPr>
            <p:nvPr/>
          </p:nvSpPr>
          <p:spPr bwMode="auto">
            <a:xfrm>
              <a:off x="2597" y="1208"/>
              <a:ext cx="588"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a:ln>
                    <a:noFill/>
                  </a:ln>
                  <a:solidFill>
                    <a:srgbClr val="FFFFFF"/>
                  </a:solidFill>
                  <a:effectLst/>
                  <a:latin typeface="Calibri" panose="020F0502020204030204" pitchFamily="34" charset="0"/>
                </a:rPr>
                <a:t>Situation actuelle</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9" name="Rectangle 54">
              <a:extLst>
                <a:ext uri="{FF2B5EF4-FFF2-40B4-BE49-F238E27FC236}">
                  <a16:creationId xmlns:a16="http://schemas.microsoft.com/office/drawing/2014/main" xmlns="" id="{2D4875D0-9940-415F-B112-825BD250DF5B}"/>
                </a:ext>
              </a:extLst>
            </p:cNvPr>
            <p:cNvSpPr>
              <a:spLocks noChangeArrowheads="1"/>
            </p:cNvSpPr>
            <p:nvPr/>
          </p:nvSpPr>
          <p:spPr bwMode="auto">
            <a:xfrm>
              <a:off x="3789" y="1208"/>
              <a:ext cx="1069"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a:ln>
                    <a:noFill/>
                  </a:ln>
                  <a:solidFill>
                    <a:srgbClr val="FFFFFF"/>
                  </a:solidFill>
                  <a:effectLst/>
                  <a:latin typeface="Calibri" panose="020F0502020204030204" pitchFamily="34" charset="0"/>
                </a:rPr>
                <a:t>Complémentaire santé solidaire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0" name="Rectangle 55">
              <a:extLst>
                <a:ext uri="{FF2B5EF4-FFF2-40B4-BE49-F238E27FC236}">
                  <a16:creationId xmlns:a16="http://schemas.microsoft.com/office/drawing/2014/main" xmlns="" id="{859323AD-1040-4D38-8F51-64EA96374A68}"/>
                </a:ext>
              </a:extLst>
            </p:cNvPr>
            <p:cNvSpPr>
              <a:spLocks noChangeArrowheads="1"/>
            </p:cNvSpPr>
            <p:nvPr/>
          </p:nvSpPr>
          <p:spPr bwMode="auto">
            <a:xfrm>
              <a:off x="5134" y="1266"/>
              <a:ext cx="436"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a:ln>
                    <a:noFill/>
                  </a:ln>
                  <a:solidFill>
                    <a:srgbClr val="FFFFFF"/>
                  </a:solidFill>
                  <a:effectLst/>
                  <a:latin typeface="Calibri" panose="020F0502020204030204" pitchFamily="34" charset="0"/>
                </a:rPr>
                <a:t>Gain CMU-C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 name="Rectangle 56">
              <a:extLst>
                <a:ext uri="{FF2B5EF4-FFF2-40B4-BE49-F238E27FC236}">
                  <a16:creationId xmlns:a16="http://schemas.microsoft.com/office/drawing/2014/main" xmlns="" id="{4036F626-0783-47A7-8D85-FA07FEA47C19}"/>
                </a:ext>
              </a:extLst>
            </p:cNvPr>
            <p:cNvSpPr>
              <a:spLocks noChangeArrowheads="1"/>
            </p:cNvSpPr>
            <p:nvPr/>
          </p:nvSpPr>
          <p:spPr bwMode="auto">
            <a:xfrm>
              <a:off x="5197" y="1370"/>
              <a:ext cx="304"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a:ln>
                    <a:noFill/>
                  </a:ln>
                  <a:solidFill>
                    <a:srgbClr val="FFFFFF"/>
                  </a:solidFill>
                  <a:effectLst/>
                  <a:latin typeface="Calibri" panose="020F0502020204030204" pitchFamily="34" charset="0"/>
                </a:rPr>
                <a:t>étendue</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2" name="Rectangle 57">
              <a:extLst>
                <a:ext uri="{FF2B5EF4-FFF2-40B4-BE49-F238E27FC236}">
                  <a16:creationId xmlns:a16="http://schemas.microsoft.com/office/drawing/2014/main" xmlns="" id="{4437F90B-BA20-4EF1-AAE6-C350765AC803}"/>
                </a:ext>
              </a:extLst>
            </p:cNvPr>
            <p:cNvSpPr>
              <a:spLocks noChangeArrowheads="1"/>
            </p:cNvSpPr>
            <p:nvPr/>
          </p:nvSpPr>
          <p:spPr bwMode="auto">
            <a:xfrm>
              <a:off x="1262" y="1065"/>
              <a:ext cx="664"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a:ln>
                    <a:noFill/>
                  </a:ln>
                  <a:solidFill>
                    <a:srgbClr val="000000"/>
                  </a:solidFill>
                  <a:effectLst/>
                  <a:latin typeface="Calibri" panose="020F0502020204030204" pitchFamily="34" charset="0"/>
                </a:rPr>
                <a:t>Prothèses dentaires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3" name="Line 58">
              <a:extLst>
                <a:ext uri="{FF2B5EF4-FFF2-40B4-BE49-F238E27FC236}">
                  <a16:creationId xmlns:a16="http://schemas.microsoft.com/office/drawing/2014/main" xmlns="" id="{622DA2BD-2F4A-4D7F-8402-626D89F1E212}"/>
                </a:ext>
              </a:extLst>
            </p:cNvPr>
            <p:cNvSpPr>
              <a:spLocks noChangeShapeType="1"/>
            </p:cNvSpPr>
            <p:nvPr/>
          </p:nvSpPr>
          <p:spPr bwMode="auto">
            <a:xfrm>
              <a:off x="984" y="1046"/>
              <a:ext cx="0" cy="136"/>
            </a:xfrm>
            <a:prstGeom prst="line">
              <a:avLst/>
            </a:prstGeom>
            <a:noFill/>
            <a:ln w="0">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 name="Rectangle 59">
              <a:extLst>
                <a:ext uri="{FF2B5EF4-FFF2-40B4-BE49-F238E27FC236}">
                  <a16:creationId xmlns:a16="http://schemas.microsoft.com/office/drawing/2014/main" xmlns="" id="{B39066CA-58FB-4D96-A180-F7E16B3EE572}"/>
                </a:ext>
              </a:extLst>
            </p:cNvPr>
            <p:cNvSpPr>
              <a:spLocks noChangeArrowheads="1"/>
            </p:cNvSpPr>
            <p:nvPr/>
          </p:nvSpPr>
          <p:spPr bwMode="auto">
            <a:xfrm>
              <a:off x="984" y="1046"/>
              <a:ext cx="6" cy="13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5" name="Line 60">
              <a:extLst>
                <a:ext uri="{FF2B5EF4-FFF2-40B4-BE49-F238E27FC236}">
                  <a16:creationId xmlns:a16="http://schemas.microsoft.com/office/drawing/2014/main" xmlns="" id="{973AB264-D040-4CED-B56E-7D366107DF32}"/>
                </a:ext>
              </a:extLst>
            </p:cNvPr>
            <p:cNvSpPr>
              <a:spLocks noChangeShapeType="1"/>
            </p:cNvSpPr>
            <p:nvPr/>
          </p:nvSpPr>
          <p:spPr bwMode="auto">
            <a:xfrm>
              <a:off x="5090" y="1189"/>
              <a:ext cx="474" cy="0"/>
            </a:xfrm>
            <a:prstGeom prst="line">
              <a:avLst/>
            </a:prstGeom>
            <a:noFill/>
            <a:ln w="0">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6" name="Rectangle 61">
              <a:extLst>
                <a:ext uri="{FF2B5EF4-FFF2-40B4-BE49-F238E27FC236}">
                  <a16:creationId xmlns:a16="http://schemas.microsoft.com/office/drawing/2014/main" xmlns="" id="{F81AE775-8786-498E-BB79-40401D48045D}"/>
                </a:ext>
              </a:extLst>
            </p:cNvPr>
            <p:cNvSpPr>
              <a:spLocks noChangeArrowheads="1"/>
            </p:cNvSpPr>
            <p:nvPr/>
          </p:nvSpPr>
          <p:spPr bwMode="auto">
            <a:xfrm>
              <a:off x="5090" y="1189"/>
              <a:ext cx="474" cy="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7" name="Line 62">
              <a:extLst>
                <a:ext uri="{FF2B5EF4-FFF2-40B4-BE49-F238E27FC236}">
                  <a16:creationId xmlns:a16="http://schemas.microsoft.com/office/drawing/2014/main" xmlns="" id="{0E3BB234-4636-4391-8B20-4C0B0260D2C8}"/>
                </a:ext>
              </a:extLst>
            </p:cNvPr>
            <p:cNvSpPr>
              <a:spLocks noChangeShapeType="1"/>
            </p:cNvSpPr>
            <p:nvPr/>
          </p:nvSpPr>
          <p:spPr bwMode="auto">
            <a:xfrm>
              <a:off x="990" y="1318"/>
              <a:ext cx="4100" cy="0"/>
            </a:xfrm>
            <a:prstGeom prst="line">
              <a:avLst/>
            </a:prstGeom>
            <a:noFill/>
            <a:ln w="0">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8" name="Rectangle 63">
              <a:extLst>
                <a:ext uri="{FF2B5EF4-FFF2-40B4-BE49-F238E27FC236}">
                  <a16:creationId xmlns:a16="http://schemas.microsoft.com/office/drawing/2014/main" xmlns="" id="{67B5F57B-A94D-41C9-BFD4-8B4686EDEF26}"/>
                </a:ext>
              </a:extLst>
            </p:cNvPr>
            <p:cNvSpPr>
              <a:spLocks noChangeArrowheads="1"/>
            </p:cNvSpPr>
            <p:nvPr/>
          </p:nvSpPr>
          <p:spPr bwMode="auto">
            <a:xfrm>
              <a:off x="990" y="1318"/>
              <a:ext cx="4100" cy="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9" name="Line 64">
              <a:extLst>
                <a:ext uri="{FF2B5EF4-FFF2-40B4-BE49-F238E27FC236}">
                  <a16:creationId xmlns:a16="http://schemas.microsoft.com/office/drawing/2014/main" xmlns="" id="{419B62F4-5F40-4C61-9836-051B7755A4D7}"/>
                </a:ext>
              </a:extLst>
            </p:cNvPr>
            <p:cNvSpPr>
              <a:spLocks noChangeShapeType="1"/>
            </p:cNvSpPr>
            <p:nvPr/>
          </p:nvSpPr>
          <p:spPr bwMode="auto">
            <a:xfrm>
              <a:off x="990" y="1532"/>
              <a:ext cx="4574" cy="0"/>
            </a:xfrm>
            <a:prstGeom prst="line">
              <a:avLst/>
            </a:prstGeom>
            <a:noFill/>
            <a:ln w="0">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0" name="Rectangle 65">
              <a:extLst>
                <a:ext uri="{FF2B5EF4-FFF2-40B4-BE49-F238E27FC236}">
                  <a16:creationId xmlns:a16="http://schemas.microsoft.com/office/drawing/2014/main" xmlns="" id="{FB95456D-FF64-4E82-B094-D3F6B53EB5F1}"/>
                </a:ext>
              </a:extLst>
            </p:cNvPr>
            <p:cNvSpPr>
              <a:spLocks noChangeArrowheads="1"/>
            </p:cNvSpPr>
            <p:nvPr/>
          </p:nvSpPr>
          <p:spPr bwMode="auto">
            <a:xfrm>
              <a:off x="990" y="1532"/>
              <a:ext cx="4574" cy="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 name="Line 66">
              <a:extLst>
                <a:ext uri="{FF2B5EF4-FFF2-40B4-BE49-F238E27FC236}">
                  <a16:creationId xmlns:a16="http://schemas.microsoft.com/office/drawing/2014/main" xmlns="" id="{B8F671C5-EBEA-487B-A952-65B044D4CA7B}"/>
                </a:ext>
              </a:extLst>
            </p:cNvPr>
            <p:cNvSpPr>
              <a:spLocks noChangeShapeType="1"/>
            </p:cNvSpPr>
            <p:nvPr/>
          </p:nvSpPr>
          <p:spPr bwMode="auto">
            <a:xfrm>
              <a:off x="990" y="1661"/>
              <a:ext cx="4574" cy="0"/>
            </a:xfrm>
            <a:prstGeom prst="line">
              <a:avLst/>
            </a:prstGeom>
            <a:noFill/>
            <a:ln w="0">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2" name="Rectangle 67">
              <a:extLst>
                <a:ext uri="{FF2B5EF4-FFF2-40B4-BE49-F238E27FC236}">
                  <a16:creationId xmlns:a16="http://schemas.microsoft.com/office/drawing/2014/main" xmlns="" id="{5BE34DC4-A073-487D-9966-608D7324EE0A}"/>
                </a:ext>
              </a:extLst>
            </p:cNvPr>
            <p:cNvSpPr>
              <a:spLocks noChangeArrowheads="1"/>
            </p:cNvSpPr>
            <p:nvPr/>
          </p:nvSpPr>
          <p:spPr bwMode="auto">
            <a:xfrm>
              <a:off x="990" y="1661"/>
              <a:ext cx="4574" cy="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3" name="Line 68">
              <a:extLst>
                <a:ext uri="{FF2B5EF4-FFF2-40B4-BE49-F238E27FC236}">
                  <a16:creationId xmlns:a16="http://schemas.microsoft.com/office/drawing/2014/main" xmlns="" id="{94E1713F-D6C3-4AA8-B59A-93CFC3F9B828}"/>
                </a:ext>
              </a:extLst>
            </p:cNvPr>
            <p:cNvSpPr>
              <a:spLocks noChangeShapeType="1"/>
            </p:cNvSpPr>
            <p:nvPr/>
          </p:nvSpPr>
          <p:spPr bwMode="auto">
            <a:xfrm>
              <a:off x="990" y="1791"/>
              <a:ext cx="4574" cy="0"/>
            </a:xfrm>
            <a:prstGeom prst="line">
              <a:avLst/>
            </a:prstGeom>
            <a:noFill/>
            <a:ln w="0">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4" name="Rectangle 69">
              <a:extLst>
                <a:ext uri="{FF2B5EF4-FFF2-40B4-BE49-F238E27FC236}">
                  <a16:creationId xmlns:a16="http://schemas.microsoft.com/office/drawing/2014/main" xmlns="" id="{D58E351E-7412-4A4D-999A-5E429F45654F}"/>
                </a:ext>
              </a:extLst>
            </p:cNvPr>
            <p:cNvSpPr>
              <a:spLocks noChangeArrowheads="1"/>
            </p:cNvSpPr>
            <p:nvPr/>
          </p:nvSpPr>
          <p:spPr bwMode="auto">
            <a:xfrm>
              <a:off x="990" y="1791"/>
              <a:ext cx="4574" cy="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5" name="Line 70">
              <a:extLst>
                <a:ext uri="{FF2B5EF4-FFF2-40B4-BE49-F238E27FC236}">
                  <a16:creationId xmlns:a16="http://schemas.microsoft.com/office/drawing/2014/main" xmlns="" id="{6F36C182-7CE6-413A-B1F5-5BD7C0D40F50}"/>
                </a:ext>
              </a:extLst>
            </p:cNvPr>
            <p:cNvSpPr>
              <a:spLocks noChangeShapeType="1"/>
            </p:cNvSpPr>
            <p:nvPr/>
          </p:nvSpPr>
          <p:spPr bwMode="auto">
            <a:xfrm>
              <a:off x="984" y="1318"/>
              <a:ext cx="0" cy="609"/>
            </a:xfrm>
            <a:prstGeom prst="line">
              <a:avLst/>
            </a:prstGeom>
            <a:noFill/>
            <a:ln w="0">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6" name="Rectangle 71">
              <a:extLst>
                <a:ext uri="{FF2B5EF4-FFF2-40B4-BE49-F238E27FC236}">
                  <a16:creationId xmlns:a16="http://schemas.microsoft.com/office/drawing/2014/main" xmlns="" id="{5AABA27C-241C-4A93-A4C2-EA2B816B9000}"/>
                </a:ext>
              </a:extLst>
            </p:cNvPr>
            <p:cNvSpPr>
              <a:spLocks noChangeArrowheads="1"/>
            </p:cNvSpPr>
            <p:nvPr/>
          </p:nvSpPr>
          <p:spPr bwMode="auto">
            <a:xfrm>
              <a:off x="984" y="1318"/>
              <a:ext cx="6" cy="60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7" name="Line 72">
              <a:extLst>
                <a:ext uri="{FF2B5EF4-FFF2-40B4-BE49-F238E27FC236}">
                  <a16:creationId xmlns:a16="http://schemas.microsoft.com/office/drawing/2014/main" xmlns="" id="{292AC61C-14D8-4E58-A20F-67E553B917F7}"/>
                </a:ext>
              </a:extLst>
            </p:cNvPr>
            <p:cNvSpPr>
              <a:spLocks noChangeShapeType="1"/>
            </p:cNvSpPr>
            <p:nvPr/>
          </p:nvSpPr>
          <p:spPr bwMode="auto">
            <a:xfrm>
              <a:off x="1680" y="1325"/>
              <a:ext cx="0" cy="602"/>
            </a:xfrm>
            <a:prstGeom prst="line">
              <a:avLst/>
            </a:prstGeom>
            <a:noFill/>
            <a:ln w="0">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8" name="Rectangle 73">
              <a:extLst>
                <a:ext uri="{FF2B5EF4-FFF2-40B4-BE49-F238E27FC236}">
                  <a16:creationId xmlns:a16="http://schemas.microsoft.com/office/drawing/2014/main" xmlns="" id="{60EFD069-FEC3-4C16-A694-F97B67C277DD}"/>
                </a:ext>
              </a:extLst>
            </p:cNvPr>
            <p:cNvSpPr>
              <a:spLocks noChangeArrowheads="1"/>
            </p:cNvSpPr>
            <p:nvPr/>
          </p:nvSpPr>
          <p:spPr bwMode="auto">
            <a:xfrm>
              <a:off x="1680" y="1325"/>
              <a:ext cx="6" cy="60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9" name="Line 74">
              <a:extLst>
                <a:ext uri="{FF2B5EF4-FFF2-40B4-BE49-F238E27FC236}">
                  <a16:creationId xmlns:a16="http://schemas.microsoft.com/office/drawing/2014/main" xmlns="" id="{5AA22B02-A9D5-4641-8434-3AD0585556CA}"/>
                </a:ext>
              </a:extLst>
            </p:cNvPr>
            <p:cNvSpPr>
              <a:spLocks noChangeShapeType="1"/>
            </p:cNvSpPr>
            <p:nvPr/>
          </p:nvSpPr>
          <p:spPr bwMode="auto">
            <a:xfrm>
              <a:off x="2154" y="1189"/>
              <a:ext cx="0" cy="738"/>
            </a:xfrm>
            <a:prstGeom prst="line">
              <a:avLst/>
            </a:prstGeom>
            <a:noFill/>
            <a:ln w="0">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0" name="Rectangle 75">
              <a:extLst>
                <a:ext uri="{FF2B5EF4-FFF2-40B4-BE49-F238E27FC236}">
                  <a16:creationId xmlns:a16="http://schemas.microsoft.com/office/drawing/2014/main" xmlns="" id="{514D101F-9C49-45AF-979E-E379F3611707}"/>
                </a:ext>
              </a:extLst>
            </p:cNvPr>
            <p:cNvSpPr>
              <a:spLocks noChangeArrowheads="1"/>
            </p:cNvSpPr>
            <p:nvPr/>
          </p:nvSpPr>
          <p:spPr bwMode="auto">
            <a:xfrm>
              <a:off x="2154" y="1189"/>
              <a:ext cx="7" cy="73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1" name="Line 76">
              <a:extLst>
                <a:ext uri="{FF2B5EF4-FFF2-40B4-BE49-F238E27FC236}">
                  <a16:creationId xmlns:a16="http://schemas.microsoft.com/office/drawing/2014/main" xmlns="" id="{69FC494B-FF45-4F22-A721-C62F08D24B9D}"/>
                </a:ext>
              </a:extLst>
            </p:cNvPr>
            <p:cNvSpPr>
              <a:spLocks noChangeShapeType="1"/>
            </p:cNvSpPr>
            <p:nvPr/>
          </p:nvSpPr>
          <p:spPr bwMode="auto">
            <a:xfrm>
              <a:off x="2629" y="1325"/>
              <a:ext cx="0" cy="602"/>
            </a:xfrm>
            <a:prstGeom prst="line">
              <a:avLst/>
            </a:prstGeom>
            <a:noFill/>
            <a:ln w="0">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 name="Rectangle 77">
              <a:extLst>
                <a:ext uri="{FF2B5EF4-FFF2-40B4-BE49-F238E27FC236}">
                  <a16:creationId xmlns:a16="http://schemas.microsoft.com/office/drawing/2014/main" xmlns="" id="{22ED7D92-46DA-4210-ACB7-1A9044839F75}"/>
                </a:ext>
              </a:extLst>
            </p:cNvPr>
            <p:cNvSpPr>
              <a:spLocks noChangeArrowheads="1"/>
            </p:cNvSpPr>
            <p:nvPr/>
          </p:nvSpPr>
          <p:spPr bwMode="auto">
            <a:xfrm>
              <a:off x="2629" y="1325"/>
              <a:ext cx="6" cy="60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3" name="Line 78">
              <a:extLst>
                <a:ext uri="{FF2B5EF4-FFF2-40B4-BE49-F238E27FC236}">
                  <a16:creationId xmlns:a16="http://schemas.microsoft.com/office/drawing/2014/main" xmlns="" id="{3AEF3209-9698-4784-936C-691E04062E82}"/>
                </a:ext>
              </a:extLst>
            </p:cNvPr>
            <p:cNvSpPr>
              <a:spLocks noChangeShapeType="1"/>
            </p:cNvSpPr>
            <p:nvPr/>
          </p:nvSpPr>
          <p:spPr bwMode="auto">
            <a:xfrm>
              <a:off x="3103" y="1325"/>
              <a:ext cx="0" cy="602"/>
            </a:xfrm>
            <a:prstGeom prst="line">
              <a:avLst/>
            </a:prstGeom>
            <a:noFill/>
            <a:ln w="0">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 name="Rectangle 79">
              <a:extLst>
                <a:ext uri="{FF2B5EF4-FFF2-40B4-BE49-F238E27FC236}">
                  <a16:creationId xmlns:a16="http://schemas.microsoft.com/office/drawing/2014/main" xmlns="" id="{9CBF71CC-21DE-436B-876E-198557116CEF}"/>
                </a:ext>
              </a:extLst>
            </p:cNvPr>
            <p:cNvSpPr>
              <a:spLocks noChangeArrowheads="1"/>
            </p:cNvSpPr>
            <p:nvPr/>
          </p:nvSpPr>
          <p:spPr bwMode="auto">
            <a:xfrm>
              <a:off x="3103" y="1325"/>
              <a:ext cx="7" cy="60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5" name="Line 80">
              <a:extLst>
                <a:ext uri="{FF2B5EF4-FFF2-40B4-BE49-F238E27FC236}">
                  <a16:creationId xmlns:a16="http://schemas.microsoft.com/office/drawing/2014/main" xmlns="" id="{EDBBFAD2-DC3A-4100-9D89-6AF87D3DD7E4}"/>
                </a:ext>
              </a:extLst>
            </p:cNvPr>
            <p:cNvSpPr>
              <a:spLocks noChangeShapeType="1"/>
            </p:cNvSpPr>
            <p:nvPr/>
          </p:nvSpPr>
          <p:spPr bwMode="auto">
            <a:xfrm>
              <a:off x="3578" y="1189"/>
              <a:ext cx="0" cy="738"/>
            </a:xfrm>
            <a:prstGeom prst="line">
              <a:avLst/>
            </a:prstGeom>
            <a:noFill/>
            <a:ln w="0">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6" name="Rectangle 81">
              <a:extLst>
                <a:ext uri="{FF2B5EF4-FFF2-40B4-BE49-F238E27FC236}">
                  <a16:creationId xmlns:a16="http://schemas.microsoft.com/office/drawing/2014/main" xmlns="" id="{622F9C6D-0D2C-4F83-A7A9-C14454BE60EB}"/>
                </a:ext>
              </a:extLst>
            </p:cNvPr>
            <p:cNvSpPr>
              <a:spLocks noChangeArrowheads="1"/>
            </p:cNvSpPr>
            <p:nvPr/>
          </p:nvSpPr>
          <p:spPr bwMode="auto">
            <a:xfrm>
              <a:off x="3578" y="1189"/>
              <a:ext cx="6" cy="73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7" name="Line 82">
              <a:extLst>
                <a:ext uri="{FF2B5EF4-FFF2-40B4-BE49-F238E27FC236}">
                  <a16:creationId xmlns:a16="http://schemas.microsoft.com/office/drawing/2014/main" xmlns="" id="{B578C0C0-BBD3-4B1A-8D72-A95BF15CD00F}"/>
                </a:ext>
              </a:extLst>
            </p:cNvPr>
            <p:cNvSpPr>
              <a:spLocks noChangeShapeType="1"/>
            </p:cNvSpPr>
            <p:nvPr/>
          </p:nvSpPr>
          <p:spPr bwMode="auto">
            <a:xfrm>
              <a:off x="4052" y="1325"/>
              <a:ext cx="0" cy="602"/>
            </a:xfrm>
            <a:prstGeom prst="line">
              <a:avLst/>
            </a:prstGeom>
            <a:noFill/>
            <a:ln w="0">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8" name="Rectangle 83">
              <a:extLst>
                <a:ext uri="{FF2B5EF4-FFF2-40B4-BE49-F238E27FC236}">
                  <a16:creationId xmlns:a16="http://schemas.microsoft.com/office/drawing/2014/main" xmlns="" id="{5EA91C2C-D4F7-4C94-83E0-9E521AC31E59}"/>
                </a:ext>
              </a:extLst>
            </p:cNvPr>
            <p:cNvSpPr>
              <a:spLocks noChangeArrowheads="1"/>
            </p:cNvSpPr>
            <p:nvPr/>
          </p:nvSpPr>
          <p:spPr bwMode="auto">
            <a:xfrm>
              <a:off x="4052" y="1325"/>
              <a:ext cx="6" cy="60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9" name="Line 84">
              <a:extLst>
                <a:ext uri="{FF2B5EF4-FFF2-40B4-BE49-F238E27FC236}">
                  <a16:creationId xmlns:a16="http://schemas.microsoft.com/office/drawing/2014/main" xmlns="" id="{599CE2D8-740F-4C06-9D16-954C80BF106F}"/>
                </a:ext>
              </a:extLst>
            </p:cNvPr>
            <p:cNvSpPr>
              <a:spLocks noChangeShapeType="1"/>
            </p:cNvSpPr>
            <p:nvPr/>
          </p:nvSpPr>
          <p:spPr bwMode="auto">
            <a:xfrm>
              <a:off x="4527" y="1325"/>
              <a:ext cx="0" cy="602"/>
            </a:xfrm>
            <a:prstGeom prst="line">
              <a:avLst/>
            </a:prstGeom>
            <a:noFill/>
            <a:ln w="0">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0" name="Rectangle 85">
              <a:extLst>
                <a:ext uri="{FF2B5EF4-FFF2-40B4-BE49-F238E27FC236}">
                  <a16:creationId xmlns:a16="http://schemas.microsoft.com/office/drawing/2014/main" xmlns="" id="{A6DA036A-BE3C-42BA-BD0D-4ED9B62D641F}"/>
                </a:ext>
              </a:extLst>
            </p:cNvPr>
            <p:cNvSpPr>
              <a:spLocks noChangeArrowheads="1"/>
            </p:cNvSpPr>
            <p:nvPr/>
          </p:nvSpPr>
          <p:spPr bwMode="auto">
            <a:xfrm>
              <a:off x="4527" y="1325"/>
              <a:ext cx="6" cy="60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1" name="Line 86">
              <a:extLst>
                <a:ext uri="{FF2B5EF4-FFF2-40B4-BE49-F238E27FC236}">
                  <a16:creationId xmlns:a16="http://schemas.microsoft.com/office/drawing/2014/main" xmlns="" id="{4D30714E-0BDC-4034-A047-4579DEA362E1}"/>
                </a:ext>
              </a:extLst>
            </p:cNvPr>
            <p:cNvSpPr>
              <a:spLocks noChangeShapeType="1"/>
            </p:cNvSpPr>
            <p:nvPr/>
          </p:nvSpPr>
          <p:spPr bwMode="auto">
            <a:xfrm>
              <a:off x="5083" y="1189"/>
              <a:ext cx="0" cy="738"/>
            </a:xfrm>
            <a:prstGeom prst="line">
              <a:avLst/>
            </a:prstGeom>
            <a:noFill/>
            <a:ln w="0">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2" name="Rectangle 87">
              <a:extLst>
                <a:ext uri="{FF2B5EF4-FFF2-40B4-BE49-F238E27FC236}">
                  <a16:creationId xmlns:a16="http://schemas.microsoft.com/office/drawing/2014/main" xmlns="" id="{2D26D191-D111-4D58-9000-7C9A2C573CF5}"/>
                </a:ext>
              </a:extLst>
            </p:cNvPr>
            <p:cNvSpPr>
              <a:spLocks noChangeArrowheads="1"/>
            </p:cNvSpPr>
            <p:nvPr/>
          </p:nvSpPr>
          <p:spPr bwMode="auto">
            <a:xfrm>
              <a:off x="5083" y="1189"/>
              <a:ext cx="7" cy="73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3" name="Line 88">
              <a:extLst>
                <a:ext uri="{FF2B5EF4-FFF2-40B4-BE49-F238E27FC236}">
                  <a16:creationId xmlns:a16="http://schemas.microsoft.com/office/drawing/2014/main" xmlns="" id="{E3250DFF-472E-4909-80FC-7EC45A33AFD4}"/>
                </a:ext>
              </a:extLst>
            </p:cNvPr>
            <p:cNvSpPr>
              <a:spLocks noChangeShapeType="1"/>
            </p:cNvSpPr>
            <p:nvPr/>
          </p:nvSpPr>
          <p:spPr bwMode="auto">
            <a:xfrm>
              <a:off x="990" y="1921"/>
              <a:ext cx="4574" cy="0"/>
            </a:xfrm>
            <a:prstGeom prst="line">
              <a:avLst/>
            </a:prstGeom>
            <a:noFill/>
            <a:ln w="0">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4" name="Rectangle 89">
              <a:extLst>
                <a:ext uri="{FF2B5EF4-FFF2-40B4-BE49-F238E27FC236}">
                  <a16:creationId xmlns:a16="http://schemas.microsoft.com/office/drawing/2014/main" xmlns="" id="{922608BF-FA21-4791-BD35-1557F37C025D}"/>
                </a:ext>
              </a:extLst>
            </p:cNvPr>
            <p:cNvSpPr>
              <a:spLocks noChangeArrowheads="1"/>
            </p:cNvSpPr>
            <p:nvPr/>
          </p:nvSpPr>
          <p:spPr bwMode="auto">
            <a:xfrm>
              <a:off x="990" y="1921"/>
              <a:ext cx="4574" cy="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5" name="Line 90">
              <a:extLst>
                <a:ext uri="{FF2B5EF4-FFF2-40B4-BE49-F238E27FC236}">
                  <a16:creationId xmlns:a16="http://schemas.microsoft.com/office/drawing/2014/main" xmlns="" id="{38843A8C-05F9-4110-95BA-B49D8B993F35}"/>
                </a:ext>
              </a:extLst>
            </p:cNvPr>
            <p:cNvSpPr>
              <a:spLocks noChangeShapeType="1"/>
            </p:cNvSpPr>
            <p:nvPr/>
          </p:nvSpPr>
          <p:spPr bwMode="auto">
            <a:xfrm>
              <a:off x="5558" y="1538"/>
              <a:ext cx="0" cy="389"/>
            </a:xfrm>
            <a:prstGeom prst="line">
              <a:avLst/>
            </a:prstGeom>
            <a:noFill/>
            <a:ln w="0">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6" name="Rectangle 91">
              <a:extLst>
                <a:ext uri="{FF2B5EF4-FFF2-40B4-BE49-F238E27FC236}">
                  <a16:creationId xmlns:a16="http://schemas.microsoft.com/office/drawing/2014/main" xmlns="" id="{001A576E-3965-41D2-8C96-6816D92D8DF8}"/>
                </a:ext>
              </a:extLst>
            </p:cNvPr>
            <p:cNvSpPr>
              <a:spLocks noChangeArrowheads="1"/>
            </p:cNvSpPr>
            <p:nvPr/>
          </p:nvSpPr>
          <p:spPr bwMode="auto">
            <a:xfrm>
              <a:off x="5558" y="1538"/>
              <a:ext cx="6" cy="38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97" name="Group 94">
            <a:extLst>
              <a:ext uri="{FF2B5EF4-FFF2-40B4-BE49-F238E27FC236}">
                <a16:creationId xmlns:a16="http://schemas.microsoft.com/office/drawing/2014/main" xmlns="" id="{D97ED427-2C55-4F16-ABE1-9A57B0694268}"/>
              </a:ext>
            </a:extLst>
          </p:cNvPr>
          <p:cNvGrpSpPr>
            <a:grpSpLocks noChangeAspect="1"/>
          </p:cNvGrpSpPr>
          <p:nvPr/>
        </p:nvGrpSpPr>
        <p:grpSpPr bwMode="auto">
          <a:xfrm>
            <a:off x="877825" y="3314633"/>
            <a:ext cx="8132763" cy="1606549"/>
            <a:chOff x="984" y="2103"/>
            <a:chExt cx="5123" cy="1012"/>
          </a:xfrm>
        </p:grpSpPr>
        <p:sp>
          <p:nvSpPr>
            <p:cNvPr id="98" name="AutoShape 93">
              <a:extLst>
                <a:ext uri="{FF2B5EF4-FFF2-40B4-BE49-F238E27FC236}">
                  <a16:creationId xmlns:a16="http://schemas.microsoft.com/office/drawing/2014/main" xmlns="" id="{AC7B081C-B6FC-4EE9-9E7B-BF11ADEBFE8F}"/>
                </a:ext>
              </a:extLst>
            </p:cNvPr>
            <p:cNvSpPr>
              <a:spLocks noChangeAspect="1" noChangeArrowheads="1" noTextEdit="1"/>
            </p:cNvSpPr>
            <p:nvPr/>
          </p:nvSpPr>
          <p:spPr bwMode="auto">
            <a:xfrm>
              <a:off x="984" y="2103"/>
              <a:ext cx="4613" cy="8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9" name="Rectangle 95">
              <a:extLst>
                <a:ext uri="{FF2B5EF4-FFF2-40B4-BE49-F238E27FC236}">
                  <a16:creationId xmlns:a16="http://schemas.microsoft.com/office/drawing/2014/main" xmlns="" id="{0F8922BE-3E66-47C0-8FD5-77BC0A0B40A6}"/>
                </a:ext>
              </a:extLst>
            </p:cNvPr>
            <p:cNvSpPr>
              <a:spLocks noChangeArrowheads="1"/>
            </p:cNvSpPr>
            <p:nvPr/>
          </p:nvSpPr>
          <p:spPr bwMode="auto">
            <a:xfrm>
              <a:off x="984" y="2103"/>
              <a:ext cx="1663" cy="137"/>
            </a:xfrm>
            <a:prstGeom prst="rect">
              <a:avLst/>
            </a:prstGeom>
            <a:solidFill>
              <a:srgbClr val="E1EBC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0" name="Rectangle 96">
              <a:extLst>
                <a:ext uri="{FF2B5EF4-FFF2-40B4-BE49-F238E27FC236}">
                  <a16:creationId xmlns:a16="http://schemas.microsoft.com/office/drawing/2014/main" xmlns="" id="{19E06892-277B-4E90-B50E-752C2A818851}"/>
                </a:ext>
              </a:extLst>
            </p:cNvPr>
            <p:cNvSpPr>
              <a:spLocks noChangeArrowheads="1"/>
            </p:cNvSpPr>
            <p:nvPr/>
          </p:nvSpPr>
          <p:spPr bwMode="auto">
            <a:xfrm>
              <a:off x="2641" y="2103"/>
              <a:ext cx="3466" cy="13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1" name="Rectangle 97">
              <a:extLst>
                <a:ext uri="{FF2B5EF4-FFF2-40B4-BE49-F238E27FC236}">
                  <a16:creationId xmlns:a16="http://schemas.microsoft.com/office/drawing/2014/main" xmlns="" id="{0C21B02F-73C8-427C-B5E6-FA45FC59C9D3}"/>
                </a:ext>
              </a:extLst>
            </p:cNvPr>
            <p:cNvSpPr>
              <a:spLocks noChangeArrowheads="1"/>
            </p:cNvSpPr>
            <p:nvPr/>
          </p:nvSpPr>
          <p:spPr bwMode="auto">
            <a:xfrm>
              <a:off x="984" y="2234"/>
              <a:ext cx="5123" cy="1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 name="Rectangle 98">
              <a:extLst>
                <a:ext uri="{FF2B5EF4-FFF2-40B4-BE49-F238E27FC236}">
                  <a16:creationId xmlns:a16="http://schemas.microsoft.com/office/drawing/2014/main" xmlns="" id="{E92D5A76-4B08-4D1A-890C-BEBC6508B8ED}"/>
                </a:ext>
              </a:extLst>
            </p:cNvPr>
            <p:cNvSpPr>
              <a:spLocks noChangeArrowheads="1"/>
            </p:cNvSpPr>
            <p:nvPr/>
          </p:nvSpPr>
          <p:spPr bwMode="auto">
            <a:xfrm>
              <a:off x="984" y="2247"/>
              <a:ext cx="1185" cy="13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 name="Rectangle 99">
              <a:extLst>
                <a:ext uri="{FF2B5EF4-FFF2-40B4-BE49-F238E27FC236}">
                  <a16:creationId xmlns:a16="http://schemas.microsoft.com/office/drawing/2014/main" xmlns="" id="{1E068F02-DDC8-49F7-B424-1BAD7BE020B0}"/>
                </a:ext>
              </a:extLst>
            </p:cNvPr>
            <p:cNvSpPr>
              <a:spLocks noChangeArrowheads="1"/>
            </p:cNvSpPr>
            <p:nvPr/>
          </p:nvSpPr>
          <p:spPr bwMode="auto">
            <a:xfrm>
              <a:off x="2163" y="2247"/>
              <a:ext cx="3434" cy="137"/>
            </a:xfrm>
            <a:prstGeom prst="rect">
              <a:avLst/>
            </a:prstGeom>
            <a:solidFill>
              <a:srgbClr val="AFCD5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4" name="Rectangle 100">
              <a:extLst>
                <a:ext uri="{FF2B5EF4-FFF2-40B4-BE49-F238E27FC236}">
                  <a16:creationId xmlns:a16="http://schemas.microsoft.com/office/drawing/2014/main" xmlns="" id="{D8DB811F-8015-4738-8BCF-690AD17ED5DD}"/>
                </a:ext>
              </a:extLst>
            </p:cNvPr>
            <p:cNvSpPr>
              <a:spLocks noChangeArrowheads="1"/>
            </p:cNvSpPr>
            <p:nvPr/>
          </p:nvSpPr>
          <p:spPr bwMode="auto">
            <a:xfrm>
              <a:off x="5591" y="2247"/>
              <a:ext cx="516" cy="13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5" name="Rectangle 101">
              <a:extLst>
                <a:ext uri="{FF2B5EF4-FFF2-40B4-BE49-F238E27FC236}">
                  <a16:creationId xmlns:a16="http://schemas.microsoft.com/office/drawing/2014/main" xmlns="" id="{C04AE30C-549B-40D0-A968-50290AB7F60F}"/>
                </a:ext>
              </a:extLst>
            </p:cNvPr>
            <p:cNvSpPr>
              <a:spLocks noChangeArrowheads="1"/>
            </p:cNvSpPr>
            <p:nvPr/>
          </p:nvSpPr>
          <p:spPr bwMode="auto">
            <a:xfrm>
              <a:off x="984" y="2377"/>
              <a:ext cx="4613" cy="215"/>
            </a:xfrm>
            <a:prstGeom prst="rect">
              <a:avLst/>
            </a:prstGeom>
            <a:solidFill>
              <a:srgbClr val="AFCD5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6" name="Rectangle 102">
              <a:extLst>
                <a:ext uri="{FF2B5EF4-FFF2-40B4-BE49-F238E27FC236}">
                  <a16:creationId xmlns:a16="http://schemas.microsoft.com/office/drawing/2014/main" xmlns="" id="{3A933984-C6F4-4979-99BD-D23D6517612A}"/>
                </a:ext>
              </a:extLst>
            </p:cNvPr>
            <p:cNvSpPr>
              <a:spLocks noChangeArrowheads="1"/>
            </p:cNvSpPr>
            <p:nvPr/>
          </p:nvSpPr>
          <p:spPr bwMode="auto">
            <a:xfrm>
              <a:off x="5591" y="2377"/>
              <a:ext cx="516" cy="21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7" name="Rectangle 103">
              <a:extLst>
                <a:ext uri="{FF2B5EF4-FFF2-40B4-BE49-F238E27FC236}">
                  <a16:creationId xmlns:a16="http://schemas.microsoft.com/office/drawing/2014/main" xmlns="" id="{975B05BC-8099-4FA1-8D32-1D8635B18936}"/>
                </a:ext>
              </a:extLst>
            </p:cNvPr>
            <p:cNvSpPr>
              <a:spLocks noChangeArrowheads="1"/>
            </p:cNvSpPr>
            <p:nvPr/>
          </p:nvSpPr>
          <p:spPr bwMode="auto">
            <a:xfrm>
              <a:off x="984" y="2586"/>
              <a:ext cx="1185" cy="398"/>
            </a:xfrm>
            <a:prstGeom prst="rect">
              <a:avLst/>
            </a:prstGeom>
            <a:solidFill>
              <a:srgbClr val="E1EBC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8" name="Rectangle 104">
              <a:extLst>
                <a:ext uri="{FF2B5EF4-FFF2-40B4-BE49-F238E27FC236}">
                  <a16:creationId xmlns:a16="http://schemas.microsoft.com/office/drawing/2014/main" xmlns="" id="{6ABFB18E-BB1A-4644-A9B3-24894B19E2F9}"/>
                </a:ext>
              </a:extLst>
            </p:cNvPr>
            <p:cNvSpPr>
              <a:spLocks noChangeArrowheads="1"/>
            </p:cNvSpPr>
            <p:nvPr/>
          </p:nvSpPr>
          <p:spPr bwMode="auto">
            <a:xfrm>
              <a:off x="2163" y="2586"/>
              <a:ext cx="3434" cy="398"/>
            </a:xfrm>
            <a:prstGeom prst="rect">
              <a:avLst/>
            </a:prstGeom>
            <a:solidFill>
              <a:srgbClr val="F0F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9" name="Rectangle 105">
              <a:extLst>
                <a:ext uri="{FF2B5EF4-FFF2-40B4-BE49-F238E27FC236}">
                  <a16:creationId xmlns:a16="http://schemas.microsoft.com/office/drawing/2014/main" xmlns="" id="{AE8114A1-7A3A-4753-8911-6AC0887E83B1}"/>
                </a:ext>
              </a:extLst>
            </p:cNvPr>
            <p:cNvSpPr>
              <a:spLocks noChangeArrowheads="1"/>
            </p:cNvSpPr>
            <p:nvPr/>
          </p:nvSpPr>
          <p:spPr bwMode="auto">
            <a:xfrm>
              <a:off x="5591" y="2586"/>
              <a:ext cx="516" cy="39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0" name="Rectangle 106">
              <a:extLst>
                <a:ext uri="{FF2B5EF4-FFF2-40B4-BE49-F238E27FC236}">
                  <a16:creationId xmlns:a16="http://schemas.microsoft.com/office/drawing/2014/main" xmlns="" id="{C3BFE14B-6946-494E-B4A7-475A973C732A}"/>
                </a:ext>
              </a:extLst>
            </p:cNvPr>
            <p:cNvSpPr>
              <a:spLocks noChangeArrowheads="1"/>
            </p:cNvSpPr>
            <p:nvPr/>
          </p:nvSpPr>
          <p:spPr bwMode="auto">
            <a:xfrm>
              <a:off x="984" y="2977"/>
              <a:ext cx="5123" cy="13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1" name="Rectangle 107">
              <a:extLst>
                <a:ext uri="{FF2B5EF4-FFF2-40B4-BE49-F238E27FC236}">
                  <a16:creationId xmlns:a16="http://schemas.microsoft.com/office/drawing/2014/main" xmlns="" id="{ABF38ED1-6212-4813-BB4E-B2DBBD99FB69}"/>
                </a:ext>
              </a:extLst>
            </p:cNvPr>
            <p:cNvSpPr>
              <a:spLocks noChangeArrowheads="1"/>
            </p:cNvSpPr>
            <p:nvPr/>
          </p:nvSpPr>
          <p:spPr bwMode="auto">
            <a:xfrm>
              <a:off x="1258" y="2442"/>
              <a:ext cx="191"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a:ln>
                    <a:noFill/>
                  </a:ln>
                  <a:solidFill>
                    <a:srgbClr val="FFFFFF"/>
                  </a:solidFill>
                  <a:effectLst/>
                  <a:latin typeface="Calibri" panose="020F0502020204030204" pitchFamily="34" charset="0"/>
                </a:rPr>
                <a:t>Âges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2" name="Rectangle 108">
              <a:extLst>
                <a:ext uri="{FF2B5EF4-FFF2-40B4-BE49-F238E27FC236}">
                  <a16:creationId xmlns:a16="http://schemas.microsoft.com/office/drawing/2014/main" xmlns="" id="{8517794D-72B8-4B6C-823C-5CB5E33BF2ED}"/>
                </a:ext>
              </a:extLst>
            </p:cNvPr>
            <p:cNvSpPr>
              <a:spLocks noChangeArrowheads="1"/>
            </p:cNvSpPr>
            <p:nvPr/>
          </p:nvSpPr>
          <p:spPr bwMode="auto">
            <a:xfrm>
              <a:off x="1812" y="2442"/>
              <a:ext cx="280"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a:ln>
                    <a:noFill/>
                  </a:ln>
                  <a:solidFill>
                    <a:srgbClr val="FFFFFF"/>
                  </a:solidFill>
                  <a:effectLst/>
                  <a:latin typeface="Calibri" panose="020F0502020204030204" pitchFamily="34" charset="0"/>
                </a:rPr>
                <a:t>Contrat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 name="Rectangle 109">
              <a:extLst>
                <a:ext uri="{FF2B5EF4-FFF2-40B4-BE49-F238E27FC236}">
                  <a16:creationId xmlns:a16="http://schemas.microsoft.com/office/drawing/2014/main" xmlns="" id="{D28F6253-8CC2-43BE-BC66-3662F349D886}"/>
                </a:ext>
              </a:extLst>
            </p:cNvPr>
            <p:cNvSpPr>
              <a:spLocks noChangeArrowheads="1"/>
            </p:cNvSpPr>
            <p:nvPr/>
          </p:nvSpPr>
          <p:spPr bwMode="auto">
            <a:xfrm>
              <a:off x="2341" y="2442"/>
              <a:ext cx="166"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a:ln>
                    <a:noFill/>
                  </a:ln>
                  <a:solidFill>
                    <a:srgbClr val="FFFFFF"/>
                  </a:solidFill>
                  <a:effectLst/>
                  <a:latin typeface="Calibri" panose="020F0502020204030204" pitchFamily="34" charset="0"/>
                </a:rPr>
                <a:t>RAC</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4" name="Rectangle 110">
              <a:extLst>
                <a:ext uri="{FF2B5EF4-FFF2-40B4-BE49-F238E27FC236}">
                  <a16:creationId xmlns:a16="http://schemas.microsoft.com/office/drawing/2014/main" xmlns="" id="{BDCD80AD-5E8E-4768-B4C6-A1BD384EB4DE}"/>
                </a:ext>
              </a:extLst>
            </p:cNvPr>
            <p:cNvSpPr>
              <a:spLocks noChangeArrowheads="1"/>
            </p:cNvSpPr>
            <p:nvPr/>
          </p:nvSpPr>
          <p:spPr bwMode="auto">
            <a:xfrm>
              <a:off x="2704" y="2442"/>
              <a:ext cx="401"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a:ln>
                    <a:noFill/>
                  </a:ln>
                  <a:solidFill>
                    <a:srgbClr val="FFFFFF"/>
                  </a:solidFill>
                  <a:effectLst/>
                  <a:latin typeface="Calibri" panose="020F0502020204030204" pitchFamily="34" charset="0"/>
                </a:rPr>
                <a:t>RAP annuel</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5" name="Rectangle 111">
              <a:extLst>
                <a:ext uri="{FF2B5EF4-FFF2-40B4-BE49-F238E27FC236}">
                  <a16:creationId xmlns:a16="http://schemas.microsoft.com/office/drawing/2014/main" xmlns="" id="{1397050C-0848-41CF-834C-031676B62AF1}"/>
                </a:ext>
              </a:extLst>
            </p:cNvPr>
            <p:cNvSpPr>
              <a:spLocks noChangeArrowheads="1"/>
            </p:cNvSpPr>
            <p:nvPr/>
          </p:nvSpPr>
          <p:spPr bwMode="auto">
            <a:xfrm>
              <a:off x="3214" y="2442"/>
              <a:ext cx="338"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a:ln>
                    <a:noFill/>
                  </a:ln>
                  <a:solidFill>
                    <a:srgbClr val="FFFFFF"/>
                  </a:solidFill>
                  <a:effectLst/>
                  <a:latin typeface="Calibri" panose="020F0502020204030204" pitchFamily="34" charset="0"/>
                </a:rPr>
                <a:t>RAC+RAP</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6" name="Rectangle 112">
              <a:extLst>
                <a:ext uri="{FF2B5EF4-FFF2-40B4-BE49-F238E27FC236}">
                  <a16:creationId xmlns:a16="http://schemas.microsoft.com/office/drawing/2014/main" xmlns="" id="{8C1F5F0E-EC6A-4C28-A09D-FF0B7F0BFF74}"/>
                </a:ext>
              </a:extLst>
            </p:cNvPr>
            <p:cNvSpPr>
              <a:spLocks noChangeArrowheads="1"/>
            </p:cNvSpPr>
            <p:nvPr/>
          </p:nvSpPr>
          <p:spPr bwMode="auto">
            <a:xfrm>
              <a:off x="3775" y="2442"/>
              <a:ext cx="166"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a:ln>
                    <a:noFill/>
                  </a:ln>
                  <a:solidFill>
                    <a:srgbClr val="FFFFFF"/>
                  </a:solidFill>
                  <a:effectLst/>
                  <a:latin typeface="Calibri" panose="020F0502020204030204" pitchFamily="34" charset="0"/>
                </a:rPr>
                <a:t>RAC</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7" name="Rectangle 113">
              <a:extLst>
                <a:ext uri="{FF2B5EF4-FFF2-40B4-BE49-F238E27FC236}">
                  <a16:creationId xmlns:a16="http://schemas.microsoft.com/office/drawing/2014/main" xmlns="" id="{7B00F8F8-066B-4418-8151-057E918254E8}"/>
                </a:ext>
              </a:extLst>
            </p:cNvPr>
            <p:cNvSpPr>
              <a:spLocks noChangeArrowheads="1"/>
            </p:cNvSpPr>
            <p:nvPr/>
          </p:nvSpPr>
          <p:spPr bwMode="auto">
            <a:xfrm>
              <a:off x="4157" y="2390"/>
              <a:ext cx="382"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a:ln>
                    <a:noFill/>
                  </a:ln>
                  <a:solidFill>
                    <a:srgbClr val="FFFFFF"/>
                  </a:solidFill>
                  <a:effectLst/>
                  <a:latin typeface="Calibri" panose="020F0502020204030204" pitchFamily="34" charset="0"/>
                </a:rPr>
                <a:t>Cotisation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8" name="Rectangle 114">
              <a:extLst>
                <a:ext uri="{FF2B5EF4-FFF2-40B4-BE49-F238E27FC236}">
                  <a16:creationId xmlns:a16="http://schemas.microsoft.com/office/drawing/2014/main" xmlns="" id="{3E9B4594-3ABC-48A1-80A2-0080FCE9B163}"/>
                </a:ext>
              </a:extLst>
            </p:cNvPr>
            <p:cNvSpPr>
              <a:spLocks noChangeArrowheads="1"/>
            </p:cNvSpPr>
            <p:nvPr/>
          </p:nvSpPr>
          <p:spPr bwMode="auto">
            <a:xfrm>
              <a:off x="4183" y="2495"/>
              <a:ext cx="312"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a:ln>
                    <a:noFill/>
                  </a:ln>
                  <a:solidFill>
                    <a:srgbClr val="FFFFFF"/>
                  </a:solidFill>
                  <a:effectLst/>
                  <a:latin typeface="Calibri" panose="020F0502020204030204" pitchFamily="34" charset="0"/>
                </a:rPr>
                <a:t>annuelle</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9" name="Rectangle 115">
              <a:extLst>
                <a:ext uri="{FF2B5EF4-FFF2-40B4-BE49-F238E27FC236}">
                  <a16:creationId xmlns:a16="http://schemas.microsoft.com/office/drawing/2014/main" xmlns="" id="{4AE00DFC-94FC-441E-AEED-92AE6717D279}"/>
                </a:ext>
              </a:extLst>
            </p:cNvPr>
            <p:cNvSpPr>
              <a:spLocks noChangeArrowheads="1"/>
            </p:cNvSpPr>
            <p:nvPr/>
          </p:nvSpPr>
          <p:spPr bwMode="auto">
            <a:xfrm>
              <a:off x="4597" y="2442"/>
              <a:ext cx="529"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a:ln>
                    <a:noFill/>
                  </a:ln>
                  <a:solidFill>
                    <a:srgbClr val="FFFFFF"/>
                  </a:solidFill>
                  <a:effectLst/>
                  <a:latin typeface="Calibri" panose="020F0502020204030204" pitchFamily="34" charset="0"/>
                </a:rPr>
                <a:t>RAC+Cotisation</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0" name="Rectangle 116">
              <a:extLst>
                <a:ext uri="{FF2B5EF4-FFF2-40B4-BE49-F238E27FC236}">
                  <a16:creationId xmlns:a16="http://schemas.microsoft.com/office/drawing/2014/main" xmlns="" id="{F0745A36-D725-4A85-87C0-EFC34C24BE6D}"/>
                </a:ext>
              </a:extLst>
            </p:cNvPr>
            <p:cNvSpPr>
              <a:spLocks noChangeArrowheads="1"/>
            </p:cNvSpPr>
            <p:nvPr/>
          </p:nvSpPr>
          <p:spPr bwMode="auto">
            <a:xfrm>
              <a:off x="1175" y="2612"/>
              <a:ext cx="344"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16-29 ans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1" name="Rectangle 117">
              <a:extLst>
                <a:ext uri="{FF2B5EF4-FFF2-40B4-BE49-F238E27FC236}">
                  <a16:creationId xmlns:a16="http://schemas.microsoft.com/office/drawing/2014/main" xmlns="" id="{911317B6-D859-49D8-81E8-96BF899727EE}"/>
                </a:ext>
              </a:extLst>
            </p:cNvPr>
            <p:cNvSpPr>
              <a:spLocks noChangeArrowheads="1"/>
            </p:cNvSpPr>
            <p:nvPr/>
          </p:nvSpPr>
          <p:spPr bwMode="auto">
            <a:xfrm>
              <a:off x="1902" y="2612"/>
              <a:ext cx="83"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A</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2" name="Rectangle 118">
              <a:extLst>
                <a:ext uri="{FF2B5EF4-FFF2-40B4-BE49-F238E27FC236}">
                  <a16:creationId xmlns:a16="http://schemas.microsoft.com/office/drawing/2014/main" xmlns="" id="{AE0D9372-24F0-4D44-8A09-B70B754BD733}"/>
                </a:ext>
              </a:extLst>
            </p:cNvPr>
            <p:cNvSpPr>
              <a:spLocks noChangeArrowheads="1"/>
            </p:cNvSpPr>
            <p:nvPr/>
          </p:nvSpPr>
          <p:spPr bwMode="auto">
            <a:xfrm>
              <a:off x="2322" y="2612"/>
              <a:ext cx="210"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225 €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 name="Rectangle 119">
              <a:extLst>
                <a:ext uri="{FF2B5EF4-FFF2-40B4-BE49-F238E27FC236}">
                  <a16:creationId xmlns:a16="http://schemas.microsoft.com/office/drawing/2014/main" xmlns="" id="{6BCBCDC6-C824-4B3E-86F5-87D89E0F12D6}"/>
                </a:ext>
              </a:extLst>
            </p:cNvPr>
            <p:cNvSpPr>
              <a:spLocks noChangeArrowheads="1"/>
            </p:cNvSpPr>
            <p:nvPr/>
          </p:nvSpPr>
          <p:spPr bwMode="auto">
            <a:xfrm>
              <a:off x="2819" y="2612"/>
              <a:ext cx="172"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39 €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4" name="Rectangle 120">
              <a:extLst>
                <a:ext uri="{FF2B5EF4-FFF2-40B4-BE49-F238E27FC236}">
                  <a16:creationId xmlns:a16="http://schemas.microsoft.com/office/drawing/2014/main" xmlns="" id="{E367C32C-1E82-4CD5-88D1-AD85AE5FA4B1}"/>
                </a:ext>
              </a:extLst>
            </p:cNvPr>
            <p:cNvSpPr>
              <a:spLocks noChangeArrowheads="1"/>
            </p:cNvSpPr>
            <p:nvPr/>
          </p:nvSpPr>
          <p:spPr bwMode="auto">
            <a:xfrm>
              <a:off x="3278" y="2612"/>
              <a:ext cx="210"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264 €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5" name="Rectangle 121">
              <a:extLst>
                <a:ext uri="{FF2B5EF4-FFF2-40B4-BE49-F238E27FC236}">
                  <a16:creationId xmlns:a16="http://schemas.microsoft.com/office/drawing/2014/main" xmlns="" id="{F6D3CD51-4678-4E6A-A233-1FFBF92F4625}"/>
                </a:ext>
              </a:extLst>
            </p:cNvPr>
            <p:cNvSpPr>
              <a:spLocks noChangeArrowheads="1"/>
            </p:cNvSpPr>
            <p:nvPr/>
          </p:nvSpPr>
          <p:spPr bwMode="auto">
            <a:xfrm>
              <a:off x="3794" y="2612"/>
              <a:ext cx="134"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0 €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6" name="Rectangle 122">
              <a:extLst>
                <a:ext uri="{FF2B5EF4-FFF2-40B4-BE49-F238E27FC236}">
                  <a16:creationId xmlns:a16="http://schemas.microsoft.com/office/drawing/2014/main" xmlns="" id="{05930BAE-7F05-4D88-A47C-2BB2B4882DAD}"/>
                </a:ext>
              </a:extLst>
            </p:cNvPr>
            <p:cNvSpPr>
              <a:spLocks noChangeArrowheads="1"/>
            </p:cNvSpPr>
            <p:nvPr/>
          </p:nvSpPr>
          <p:spPr bwMode="auto">
            <a:xfrm>
              <a:off x="4253" y="2612"/>
              <a:ext cx="172"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96 €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7" name="Rectangle 123">
              <a:extLst>
                <a:ext uri="{FF2B5EF4-FFF2-40B4-BE49-F238E27FC236}">
                  <a16:creationId xmlns:a16="http://schemas.microsoft.com/office/drawing/2014/main" xmlns="" id="{FEA33EFB-C7D1-4C28-97F9-2E521666E525}"/>
                </a:ext>
              </a:extLst>
            </p:cNvPr>
            <p:cNvSpPr>
              <a:spLocks noChangeArrowheads="1"/>
            </p:cNvSpPr>
            <p:nvPr/>
          </p:nvSpPr>
          <p:spPr bwMode="auto">
            <a:xfrm>
              <a:off x="4769" y="2612"/>
              <a:ext cx="172"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96 €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8" name="Rectangle 124">
              <a:extLst>
                <a:ext uri="{FF2B5EF4-FFF2-40B4-BE49-F238E27FC236}">
                  <a16:creationId xmlns:a16="http://schemas.microsoft.com/office/drawing/2014/main" xmlns="" id="{FD1C7B65-5BD3-434E-A56D-23C199B24244}"/>
                </a:ext>
              </a:extLst>
            </p:cNvPr>
            <p:cNvSpPr>
              <a:spLocks noChangeArrowheads="1"/>
            </p:cNvSpPr>
            <p:nvPr/>
          </p:nvSpPr>
          <p:spPr bwMode="auto">
            <a:xfrm>
              <a:off x="5272" y="2612"/>
              <a:ext cx="210"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168 €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9" name="Rectangle 125">
              <a:extLst>
                <a:ext uri="{FF2B5EF4-FFF2-40B4-BE49-F238E27FC236}">
                  <a16:creationId xmlns:a16="http://schemas.microsoft.com/office/drawing/2014/main" xmlns="" id="{68079C75-FC28-4109-BC39-C8509E7984A3}"/>
                </a:ext>
              </a:extLst>
            </p:cNvPr>
            <p:cNvSpPr>
              <a:spLocks noChangeArrowheads="1"/>
            </p:cNvSpPr>
            <p:nvPr/>
          </p:nvSpPr>
          <p:spPr bwMode="auto">
            <a:xfrm>
              <a:off x="1175" y="2743"/>
              <a:ext cx="344"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40-49 ans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30" name="Rectangle 126">
              <a:extLst>
                <a:ext uri="{FF2B5EF4-FFF2-40B4-BE49-F238E27FC236}">
                  <a16:creationId xmlns:a16="http://schemas.microsoft.com/office/drawing/2014/main" xmlns="" id="{E374660E-4726-4D24-98AD-6CB9C00C0E34}"/>
                </a:ext>
              </a:extLst>
            </p:cNvPr>
            <p:cNvSpPr>
              <a:spLocks noChangeArrowheads="1"/>
            </p:cNvSpPr>
            <p:nvPr/>
          </p:nvSpPr>
          <p:spPr bwMode="auto">
            <a:xfrm>
              <a:off x="1902" y="2743"/>
              <a:ext cx="83"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B</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31" name="Rectangle 127">
              <a:extLst>
                <a:ext uri="{FF2B5EF4-FFF2-40B4-BE49-F238E27FC236}">
                  <a16:creationId xmlns:a16="http://schemas.microsoft.com/office/drawing/2014/main" xmlns="" id="{94191150-E4A2-4DC1-837A-F631A93431C0}"/>
                </a:ext>
              </a:extLst>
            </p:cNvPr>
            <p:cNvSpPr>
              <a:spLocks noChangeArrowheads="1"/>
            </p:cNvSpPr>
            <p:nvPr/>
          </p:nvSpPr>
          <p:spPr bwMode="auto">
            <a:xfrm>
              <a:off x="2322" y="2743"/>
              <a:ext cx="210"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343 €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32" name="Rectangle 128">
              <a:extLst>
                <a:ext uri="{FF2B5EF4-FFF2-40B4-BE49-F238E27FC236}">
                  <a16:creationId xmlns:a16="http://schemas.microsoft.com/office/drawing/2014/main" xmlns="" id="{262082B1-EE51-494A-B46D-BC834EAE56D0}"/>
                </a:ext>
              </a:extLst>
            </p:cNvPr>
            <p:cNvSpPr>
              <a:spLocks noChangeArrowheads="1"/>
            </p:cNvSpPr>
            <p:nvPr/>
          </p:nvSpPr>
          <p:spPr bwMode="auto">
            <a:xfrm>
              <a:off x="2800" y="2743"/>
              <a:ext cx="210"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245 €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33" name="Rectangle 129">
              <a:extLst>
                <a:ext uri="{FF2B5EF4-FFF2-40B4-BE49-F238E27FC236}">
                  <a16:creationId xmlns:a16="http://schemas.microsoft.com/office/drawing/2014/main" xmlns="" id="{83165BFD-ABDF-480C-86B0-298AD6BB2970}"/>
                </a:ext>
              </a:extLst>
            </p:cNvPr>
            <p:cNvSpPr>
              <a:spLocks noChangeArrowheads="1"/>
            </p:cNvSpPr>
            <p:nvPr/>
          </p:nvSpPr>
          <p:spPr bwMode="auto">
            <a:xfrm>
              <a:off x="3278" y="2743"/>
              <a:ext cx="210"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588 €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34" name="Rectangle 130">
              <a:extLst>
                <a:ext uri="{FF2B5EF4-FFF2-40B4-BE49-F238E27FC236}">
                  <a16:creationId xmlns:a16="http://schemas.microsoft.com/office/drawing/2014/main" xmlns="" id="{F590E3B9-4F48-41F0-AF7A-983B79F9D846}"/>
                </a:ext>
              </a:extLst>
            </p:cNvPr>
            <p:cNvSpPr>
              <a:spLocks noChangeArrowheads="1"/>
            </p:cNvSpPr>
            <p:nvPr/>
          </p:nvSpPr>
          <p:spPr bwMode="auto">
            <a:xfrm>
              <a:off x="3794" y="2743"/>
              <a:ext cx="134"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0 €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35" name="Rectangle 131">
              <a:extLst>
                <a:ext uri="{FF2B5EF4-FFF2-40B4-BE49-F238E27FC236}">
                  <a16:creationId xmlns:a16="http://schemas.microsoft.com/office/drawing/2014/main" xmlns="" id="{737DC139-75C0-4B03-A966-ADBB766B8D64}"/>
                </a:ext>
              </a:extLst>
            </p:cNvPr>
            <p:cNvSpPr>
              <a:spLocks noChangeArrowheads="1"/>
            </p:cNvSpPr>
            <p:nvPr/>
          </p:nvSpPr>
          <p:spPr bwMode="auto">
            <a:xfrm>
              <a:off x="4233" y="2743"/>
              <a:ext cx="210"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168 €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36" name="Rectangle 132">
              <a:extLst>
                <a:ext uri="{FF2B5EF4-FFF2-40B4-BE49-F238E27FC236}">
                  <a16:creationId xmlns:a16="http://schemas.microsoft.com/office/drawing/2014/main" xmlns="" id="{CD835166-2777-4AED-A402-6E1A61C91347}"/>
                </a:ext>
              </a:extLst>
            </p:cNvPr>
            <p:cNvSpPr>
              <a:spLocks noChangeArrowheads="1"/>
            </p:cNvSpPr>
            <p:nvPr/>
          </p:nvSpPr>
          <p:spPr bwMode="auto">
            <a:xfrm>
              <a:off x="4750" y="2743"/>
              <a:ext cx="210"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168 €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37" name="Rectangle 133">
              <a:extLst>
                <a:ext uri="{FF2B5EF4-FFF2-40B4-BE49-F238E27FC236}">
                  <a16:creationId xmlns:a16="http://schemas.microsoft.com/office/drawing/2014/main" xmlns="" id="{A6C93E5E-1AA4-45FA-98C0-C173259B1C20}"/>
                </a:ext>
              </a:extLst>
            </p:cNvPr>
            <p:cNvSpPr>
              <a:spLocks noChangeArrowheads="1"/>
            </p:cNvSpPr>
            <p:nvPr/>
          </p:nvSpPr>
          <p:spPr bwMode="auto">
            <a:xfrm>
              <a:off x="5272" y="2743"/>
              <a:ext cx="210"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420 €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38" name="Rectangle 134">
              <a:extLst>
                <a:ext uri="{FF2B5EF4-FFF2-40B4-BE49-F238E27FC236}">
                  <a16:creationId xmlns:a16="http://schemas.microsoft.com/office/drawing/2014/main" xmlns="" id="{020C9ACB-0101-4DAE-B1B6-834D936A16A8}"/>
                </a:ext>
              </a:extLst>
            </p:cNvPr>
            <p:cNvSpPr>
              <a:spLocks noChangeArrowheads="1"/>
            </p:cNvSpPr>
            <p:nvPr/>
          </p:nvSpPr>
          <p:spPr bwMode="auto">
            <a:xfrm>
              <a:off x="1175" y="2873"/>
              <a:ext cx="344"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70-79 ans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39" name="Rectangle 135">
              <a:extLst>
                <a:ext uri="{FF2B5EF4-FFF2-40B4-BE49-F238E27FC236}">
                  <a16:creationId xmlns:a16="http://schemas.microsoft.com/office/drawing/2014/main" xmlns="" id="{7B949A94-F463-41EF-BABE-84B2BFFA68B8}"/>
                </a:ext>
              </a:extLst>
            </p:cNvPr>
            <p:cNvSpPr>
              <a:spLocks noChangeArrowheads="1"/>
            </p:cNvSpPr>
            <p:nvPr/>
          </p:nvSpPr>
          <p:spPr bwMode="auto">
            <a:xfrm>
              <a:off x="1908" y="2873"/>
              <a:ext cx="76"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C</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40" name="Rectangle 136">
              <a:extLst>
                <a:ext uri="{FF2B5EF4-FFF2-40B4-BE49-F238E27FC236}">
                  <a16:creationId xmlns:a16="http://schemas.microsoft.com/office/drawing/2014/main" xmlns="" id="{7024424F-3628-44EB-97A1-3442F0AAAD3C}"/>
                </a:ext>
              </a:extLst>
            </p:cNvPr>
            <p:cNvSpPr>
              <a:spLocks noChangeArrowheads="1"/>
            </p:cNvSpPr>
            <p:nvPr/>
          </p:nvSpPr>
          <p:spPr bwMode="auto">
            <a:xfrm>
              <a:off x="2322" y="2873"/>
              <a:ext cx="210"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453 €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41" name="Rectangle 137">
              <a:extLst>
                <a:ext uri="{FF2B5EF4-FFF2-40B4-BE49-F238E27FC236}">
                  <a16:creationId xmlns:a16="http://schemas.microsoft.com/office/drawing/2014/main" xmlns="" id="{0944EBC1-42ED-4ED9-93DC-17721962ED6A}"/>
                </a:ext>
              </a:extLst>
            </p:cNvPr>
            <p:cNvSpPr>
              <a:spLocks noChangeArrowheads="1"/>
            </p:cNvSpPr>
            <p:nvPr/>
          </p:nvSpPr>
          <p:spPr bwMode="auto">
            <a:xfrm>
              <a:off x="2800" y="2873"/>
              <a:ext cx="210"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380 €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42" name="Rectangle 138">
              <a:extLst>
                <a:ext uri="{FF2B5EF4-FFF2-40B4-BE49-F238E27FC236}">
                  <a16:creationId xmlns:a16="http://schemas.microsoft.com/office/drawing/2014/main" xmlns="" id="{81A90E2B-F118-42E1-B83C-EF165C6F5A86}"/>
                </a:ext>
              </a:extLst>
            </p:cNvPr>
            <p:cNvSpPr>
              <a:spLocks noChangeArrowheads="1"/>
            </p:cNvSpPr>
            <p:nvPr/>
          </p:nvSpPr>
          <p:spPr bwMode="auto">
            <a:xfrm>
              <a:off x="3278" y="2873"/>
              <a:ext cx="210"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833 €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43" name="Rectangle 139">
              <a:extLst>
                <a:ext uri="{FF2B5EF4-FFF2-40B4-BE49-F238E27FC236}">
                  <a16:creationId xmlns:a16="http://schemas.microsoft.com/office/drawing/2014/main" xmlns="" id="{583FBD3B-729B-4F32-B2A2-B140E1EBD497}"/>
                </a:ext>
              </a:extLst>
            </p:cNvPr>
            <p:cNvSpPr>
              <a:spLocks noChangeArrowheads="1"/>
            </p:cNvSpPr>
            <p:nvPr/>
          </p:nvSpPr>
          <p:spPr bwMode="auto">
            <a:xfrm>
              <a:off x="3794" y="2873"/>
              <a:ext cx="134"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0 €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44" name="Rectangle 140">
              <a:extLst>
                <a:ext uri="{FF2B5EF4-FFF2-40B4-BE49-F238E27FC236}">
                  <a16:creationId xmlns:a16="http://schemas.microsoft.com/office/drawing/2014/main" xmlns="" id="{BD2A3A73-241B-42BD-B70A-55F889B48E05}"/>
                </a:ext>
              </a:extLst>
            </p:cNvPr>
            <p:cNvSpPr>
              <a:spLocks noChangeArrowheads="1"/>
            </p:cNvSpPr>
            <p:nvPr/>
          </p:nvSpPr>
          <p:spPr bwMode="auto">
            <a:xfrm>
              <a:off x="4233" y="2873"/>
              <a:ext cx="210"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360 €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45" name="Rectangle 141">
              <a:extLst>
                <a:ext uri="{FF2B5EF4-FFF2-40B4-BE49-F238E27FC236}">
                  <a16:creationId xmlns:a16="http://schemas.microsoft.com/office/drawing/2014/main" xmlns="" id="{2739C0DE-4C51-4792-B45C-D1716540CF15}"/>
                </a:ext>
              </a:extLst>
            </p:cNvPr>
            <p:cNvSpPr>
              <a:spLocks noChangeArrowheads="1"/>
            </p:cNvSpPr>
            <p:nvPr/>
          </p:nvSpPr>
          <p:spPr bwMode="auto">
            <a:xfrm>
              <a:off x="4750" y="2873"/>
              <a:ext cx="210"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360 €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46" name="Rectangle 142">
              <a:extLst>
                <a:ext uri="{FF2B5EF4-FFF2-40B4-BE49-F238E27FC236}">
                  <a16:creationId xmlns:a16="http://schemas.microsoft.com/office/drawing/2014/main" xmlns="" id="{FDB0012E-DCCC-408E-BC02-37FD9BA9F06C}"/>
                </a:ext>
              </a:extLst>
            </p:cNvPr>
            <p:cNvSpPr>
              <a:spLocks noChangeArrowheads="1"/>
            </p:cNvSpPr>
            <p:nvPr/>
          </p:nvSpPr>
          <p:spPr bwMode="auto">
            <a:xfrm>
              <a:off x="5272" y="2873"/>
              <a:ext cx="210"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00"/>
                  </a:solidFill>
                  <a:effectLst/>
                  <a:latin typeface="Calibri" panose="020F0502020204030204" pitchFamily="34" charset="0"/>
                </a:rPr>
                <a:t>473 €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47" name="Rectangle 143">
              <a:extLst>
                <a:ext uri="{FF2B5EF4-FFF2-40B4-BE49-F238E27FC236}">
                  <a16:creationId xmlns:a16="http://schemas.microsoft.com/office/drawing/2014/main" xmlns="" id="{E7F73A10-BEF3-487E-9DB3-1F224F59D988}"/>
                </a:ext>
              </a:extLst>
            </p:cNvPr>
            <p:cNvSpPr>
              <a:spLocks noChangeArrowheads="1"/>
            </p:cNvSpPr>
            <p:nvPr/>
          </p:nvSpPr>
          <p:spPr bwMode="auto">
            <a:xfrm>
              <a:off x="2609" y="2266"/>
              <a:ext cx="599"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a:ln>
                    <a:noFill/>
                  </a:ln>
                  <a:solidFill>
                    <a:srgbClr val="FFFFFF"/>
                  </a:solidFill>
                  <a:effectLst/>
                  <a:latin typeface="Calibri" panose="020F0502020204030204" pitchFamily="34" charset="0"/>
                </a:rPr>
                <a:t>Situation actuelle</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48" name="Rectangle 144">
              <a:extLst>
                <a:ext uri="{FF2B5EF4-FFF2-40B4-BE49-F238E27FC236}">
                  <a16:creationId xmlns:a16="http://schemas.microsoft.com/office/drawing/2014/main" xmlns="" id="{D145BA1D-ECBD-4DB2-94B4-ACD6F26F05FD}"/>
                </a:ext>
              </a:extLst>
            </p:cNvPr>
            <p:cNvSpPr>
              <a:spLocks noChangeArrowheads="1"/>
            </p:cNvSpPr>
            <p:nvPr/>
          </p:nvSpPr>
          <p:spPr bwMode="auto">
            <a:xfrm>
              <a:off x="3816" y="2261"/>
              <a:ext cx="1069"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a:ln>
                    <a:noFill/>
                  </a:ln>
                  <a:solidFill>
                    <a:srgbClr val="FFFFFF"/>
                  </a:solidFill>
                  <a:effectLst/>
                  <a:latin typeface="Calibri" panose="020F0502020204030204" pitchFamily="34" charset="0"/>
                </a:rPr>
                <a:t>Complémentaire santé solidaire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49" name="Rectangle 145">
              <a:extLst>
                <a:ext uri="{FF2B5EF4-FFF2-40B4-BE49-F238E27FC236}">
                  <a16:creationId xmlns:a16="http://schemas.microsoft.com/office/drawing/2014/main" xmlns="" id="{5C26A6E9-3FE1-4191-8FE1-8BE3040B5F34}"/>
                </a:ext>
              </a:extLst>
            </p:cNvPr>
            <p:cNvSpPr>
              <a:spLocks noChangeArrowheads="1"/>
            </p:cNvSpPr>
            <p:nvPr/>
          </p:nvSpPr>
          <p:spPr bwMode="auto">
            <a:xfrm>
              <a:off x="5164" y="2318"/>
              <a:ext cx="440"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a:ln>
                    <a:noFill/>
                  </a:ln>
                  <a:solidFill>
                    <a:srgbClr val="FFFFFF"/>
                  </a:solidFill>
                  <a:effectLst/>
                  <a:latin typeface="Calibri" panose="020F0502020204030204" pitchFamily="34" charset="0"/>
                </a:rPr>
                <a:t>Gain CMU-C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50" name="Rectangle 146">
              <a:extLst>
                <a:ext uri="{FF2B5EF4-FFF2-40B4-BE49-F238E27FC236}">
                  <a16:creationId xmlns:a16="http://schemas.microsoft.com/office/drawing/2014/main" xmlns="" id="{CD4A9846-56AC-466E-9D23-D445BB84C56A}"/>
                </a:ext>
              </a:extLst>
            </p:cNvPr>
            <p:cNvSpPr>
              <a:spLocks noChangeArrowheads="1"/>
            </p:cNvSpPr>
            <p:nvPr/>
          </p:nvSpPr>
          <p:spPr bwMode="auto">
            <a:xfrm>
              <a:off x="5227" y="2423"/>
              <a:ext cx="299"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a:ln>
                    <a:noFill/>
                  </a:ln>
                  <a:solidFill>
                    <a:srgbClr val="FFFFFF"/>
                  </a:solidFill>
                  <a:effectLst/>
                  <a:latin typeface="Calibri" panose="020F0502020204030204" pitchFamily="34" charset="0"/>
                </a:rPr>
                <a:t>étendue</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51" name="Rectangle 147">
              <a:extLst>
                <a:ext uri="{FF2B5EF4-FFF2-40B4-BE49-F238E27FC236}">
                  <a16:creationId xmlns:a16="http://schemas.microsoft.com/office/drawing/2014/main" xmlns="" id="{D8E47A6A-8434-4F51-A6A5-636B1CD25D01}"/>
                </a:ext>
              </a:extLst>
            </p:cNvPr>
            <p:cNvSpPr>
              <a:spLocks noChangeArrowheads="1"/>
            </p:cNvSpPr>
            <p:nvPr/>
          </p:nvSpPr>
          <p:spPr bwMode="auto">
            <a:xfrm>
              <a:off x="1194" y="2123"/>
              <a:ext cx="1281"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a:ln>
                    <a:noFill/>
                  </a:ln>
                  <a:solidFill>
                    <a:srgbClr val="000000"/>
                  </a:solidFill>
                  <a:effectLst/>
                  <a:latin typeface="Calibri" panose="020F0502020204030204" pitchFamily="34" charset="0"/>
                </a:rPr>
                <a:t>Optique : montures + verres complexes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52" name="Line 148">
              <a:extLst>
                <a:ext uri="{FF2B5EF4-FFF2-40B4-BE49-F238E27FC236}">
                  <a16:creationId xmlns:a16="http://schemas.microsoft.com/office/drawing/2014/main" xmlns="" id="{E81CE67D-1E29-4DDD-B69B-FC286E95009C}"/>
                </a:ext>
              </a:extLst>
            </p:cNvPr>
            <p:cNvSpPr>
              <a:spLocks noChangeShapeType="1"/>
            </p:cNvSpPr>
            <p:nvPr/>
          </p:nvSpPr>
          <p:spPr bwMode="auto">
            <a:xfrm>
              <a:off x="984" y="2103"/>
              <a:ext cx="0" cy="137"/>
            </a:xfrm>
            <a:prstGeom prst="line">
              <a:avLst/>
            </a:prstGeom>
            <a:noFill/>
            <a:ln w="0">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3" name="Rectangle 149">
              <a:extLst>
                <a:ext uri="{FF2B5EF4-FFF2-40B4-BE49-F238E27FC236}">
                  <a16:creationId xmlns:a16="http://schemas.microsoft.com/office/drawing/2014/main" xmlns="" id="{82A74DD5-E18A-478B-99A6-54E268D42D48}"/>
                </a:ext>
              </a:extLst>
            </p:cNvPr>
            <p:cNvSpPr>
              <a:spLocks noChangeArrowheads="1"/>
            </p:cNvSpPr>
            <p:nvPr/>
          </p:nvSpPr>
          <p:spPr bwMode="auto">
            <a:xfrm>
              <a:off x="984" y="2103"/>
              <a:ext cx="6" cy="13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4" name="Line 150">
              <a:extLst>
                <a:ext uri="{FF2B5EF4-FFF2-40B4-BE49-F238E27FC236}">
                  <a16:creationId xmlns:a16="http://schemas.microsoft.com/office/drawing/2014/main" xmlns="" id="{E17F035A-8FBD-4211-AE81-C1F9519E0D58}"/>
                </a:ext>
              </a:extLst>
            </p:cNvPr>
            <p:cNvSpPr>
              <a:spLocks noChangeShapeType="1"/>
            </p:cNvSpPr>
            <p:nvPr/>
          </p:nvSpPr>
          <p:spPr bwMode="auto">
            <a:xfrm>
              <a:off x="5119" y="2247"/>
              <a:ext cx="478" cy="0"/>
            </a:xfrm>
            <a:prstGeom prst="line">
              <a:avLst/>
            </a:prstGeom>
            <a:noFill/>
            <a:ln w="0">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5" name="Rectangle 151">
              <a:extLst>
                <a:ext uri="{FF2B5EF4-FFF2-40B4-BE49-F238E27FC236}">
                  <a16:creationId xmlns:a16="http://schemas.microsoft.com/office/drawing/2014/main" xmlns="" id="{DF6C3AC5-CC5A-4C3F-B8AA-443BAAD64C52}"/>
                </a:ext>
              </a:extLst>
            </p:cNvPr>
            <p:cNvSpPr>
              <a:spLocks noChangeArrowheads="1"/>
            </p:cNvSpPr>
            <p:nvPr/>
          </p:nvSpPr>
          <p:spPr bwMode="auto">
            <a:xfrm>
              <a:off x="5119" y="2247"/>
              <a:ext cx="478" cy="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6" name="Line 152">
              <a:extLst>
                <a:ext uri="{FF2B5EF4-FFF2-40B4-BE49-F238E27FC236}">
                  <a16:creationId xmlns:a16="http://schemas.microsoft.com/office/drawing/2014/main" xmlns="" id="{DAA9A86D-1A21-46D5-90A5-3199784797CB}"/>
                </a:ext>
              </a:extLst>
            </p:cNvPr>
            <p:cNvSpPr>
              <a:spLocks noChangeShapeType="1"/>
            </p:cNvSpPr>
            <p:nvPr/>
          </p:nvSpPr>
          <p:spPr bwMode="auto">
            <a:xfrm>
              <a:off x="990" y="2377"/>
              <a:ext cx="4129" cy="0"/>
            </a:xfrm>
            <a:prstGeom prst="line">
              <a:avLst/>
            </a:prstGeom>
            <a:noFill/>
            <a:ln w="0">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7" name="Rectangle 153">
              <a:extLst>
                <a:ext uri="{FF2B5EF4-FFF2-40B4-BE49-F238E27FC236}">
                  <a16:creationId xmlns:a16="http://schemas.microsoft.com/office/drawing/2014/main" xmlns="" id="{91783823-2433-4FE8-A9D3-3A2E4894DEEE}"/>
                </a:ext>
              </a:extLst>
            </p:cNvPr>
            <p:cNvSpPr>
              <a:spLocks noChangeArrowheads="1"/>
            </p:cNvSpPr>
            <p:nvPr/>
          </p:nvSpPr>
          <p:spPr bwMode="auto">
            <a:xfrm>
              <a:off x="990" y="2377"/>
              <a:ext cx="4129" cy="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8" name="Line 154">
              <a:extLst>
                <a:ext uri="{FF2B5EF4-FFF2-40B4-BE49-F238E27FC236}">
                  <a16:creationId xmlns:a16="http://schemas.microsoft.com/office/drawing/2014/main" xmlns="" id="{5C929D2C-654C-426A-9381-220FC2F4A25D}"/>
                </a:ext>
              </a:extLst>
            </p:cNvPr>
            <p:cNvSpPr>
              <a:spLocks noChangeShapeType="1"/>
            </p:cNvSpPr>
            <p:nvPr/>
          </p:nvSpPr>
          <p:spPr bwMode="auto">
            <a:xfrm>
              <a:off x="990" y="2586"/>
              <a:ext cx="4607" cy="0"/>
            </a:xfrm>
            <a:prstGeom prst="line">
              <a:avLst/>
            </a:prstGeom>
            <a:noFill/>
            <a:ln w="0">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9" name="Rectangle 155">
              <a:extLst>
                <a:ext uri="{FF2B5EF4-FFF2-40B4-BE49-F238E27FC236}">
                  <a16:creationId xmlns:a16="http://schemas.microsoft.com/office/drawing/2014/main" xmlns="" id="{FBB6E7F0-1F07-4198-A30A-45EA61EB38D9}"/>
                </a:ext>
              </a:extLst>
            </p:cNvPr>
            <p:cNvSpPr>
              <a:spLocks noChangeArrowheads="1"/>
            </p:cNvSpPr>
            <p:nvPr/>
          </p:nvSpPr>
          <p:spPr bwMode="auto">
            <a:xfrm>
              <a:off x="990" y="2586"/>
              <a:ext cx="4607" cy="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0" name="Line 156">
              <a:extLst>
                <a:ext uri="{FF2B5EF4-FFF2-40B4-BE49-F238E27FC236}">
                  <a16:creationId xmlns:a16="http://schemas.microsoft.com/office/drawing/2014/main" xmlns="" id="{8E27F86C-60D4-4FE4-AABF-2CA2B51F119F}"/>
                </a:ext>
              </a:extLst>
            </p:cNvPr>
            <p:cNvSpPr>
              <a:spLocks noChangeShapeType="1"/>
            </p:cNvSpPr>
            <p:nvPr/>
          </p:nvSpPr>
          <p:spPr bwMode="auto">
            <a:xfrm>
              <a:off x="990" y="2716"/>
              <a:ext cx="4607" cy="0"/>
            </a:xfrm>
            <a:prstGeom prst="line">
              <a:avLst/>
            </a:prstGeom>
            <a:noFill/>
            <a:ln w="0">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1" name="Rectangle 157">
              <a:extLst>
                <a:ext uri="{FF2B5EF4-FFF2-40B4-BE49-F238E27FC236}">
                  <a16:creationId xmlns:a16="http://schemas.microsoft.com/office/drawing/2014/main" xmlns="" id="{931E6C01-62C4-4415-AA03-43061BAFA27D}"/>
                </a:ext>
              </a:extLst>
            </p:cNvPr>
            <p:cNvSpPr>
              <a:spLocks noChangeArrowheads="1"/>
            </p:cNvSpPr>
            <p:nvPr/>
          </p:nvSpPr>
          <p:spPr bwMode="auto">
            <a:xfrm>
              <a:off x="990" y="2716"/>
              <a:ext cx="4607" cy="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2" name="Line 158">
              <a:extLst>
                <a:ext uri="{FF2B5EF4-FFF2-40B4-BE49-F238E27FC236}">
                  <a16:creationId xmlns:a16="http://schemas.microsoft.com/office/drawing/2014/main" xmlns="" id="{C930F90D-89F7-438E-8244-0BD4B8E99517}"/>
                </a:ext>
              </a:extLst>
            </p:cNvPr>
            <p:cNvSpPr>
              <a:spLocks noChangeShapeType="1"/>
            </p:cNvSpPr>
            <p:nvPr/>
          </p:nvSpPr>
          <p:spPr bwMode="auto">
            <a:xfrm>
              <a:off x="990" y="2847"/>
              <a:ext cx="4607" cy="0"/>
            </a:xfrm>
            <a:prstGeom prst="line">
              <a:avLst/>
            </a:prstGeom>
            <a:noFill/>
            <a:ln w="0">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3" name="Rectangle 159">
              <a:extLst>
                <a:ext uri="{FF2B5EF4-FFF2-40B4-BE49-F238E27FC236}">
                  <a16:creationId xmlns:a16="http://schemas.microsoft.com/office/drawing/2014/main" xmlns="" id="{E16F2095-CF4A-47E2-B17D-C90304EFBF35}"/>
                </a:ext>
              </a:extLst>
            </p:cNvPr>
            <p:cNvSpPr>
              <a:spLocks noChangeArrowheads="1"/>
            </p:cNvSpPr>
            <p:nvPr/>
          </p:nvSpPr>
          <p:spPr bwMode="auto">
            <a:xfrm>
              <a:off x="990" y="2847"/>
              <a:ext cx="4607" cy="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4" name="Line 160">
              <a:extLst>
                <a:ext uri="{FF2B5EF4-FFF2-40B4-BE49-F238E27FC236}">
                  <a16:creationId xmlns:a16="http://schemas.microsoft.com/office/drawing/2014/main" xmlns="" id="{436D470D-E0F8-49A1-B6CD-4DF0F7E682BD}"/>
                </a:ext>
              </a:extLst>
            </p:cNvPr>
            <p:cNvSpPr>
              <a:spLocks noChangeShapeType="1"/>
            </p:cNvSpPr>
            <p:nvPr/>
          </p:nvSpPr>
          <p:spPr bwMode="auto">
            <a:xfrm>
              <a:off x="984" y="2377"/>
              <a:ext cx="0" cy="607"/>
            </a:xfrm>
            <a:prstGeom prst="line">
              <a:avLst/>
            </a:prstGeom>
            <a:noFill/>
            <a:ln w="0">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5" name="Rectangle 161">
              <a:extLst>
                <a:ext uri="{FF2B5EF4-FFF2-40B4-BE49-F238E27FC236}">
                  <a16:creationId xmlns:a16="http://schemas.microsoft.com/office/drawing/2014/main" xmlns="" id="{97B2D749-101D-4750-8282-CB1116FEF5B9}"/>
                </a:ext>
              </a:extLst>
            </p:cNvPr>
            <p:cNvSpPr>
              <a:spLocks noChangeArrowheads="1"/>
            </p:cNvSpPr>
            <p:nvPr/>
          </p:nvSpPr>
          <p:spPr bwMode="auto">
            <a:xfrm>
              <a:off x="984" y="2377"/>
              <a:ext cx="6" cy="60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6" name="Line 162">
              <a:extLst>
                <a:ext uri="{FF2B5EF4-FFF2-40B4-BE49-F238E27FC236}">
                  <a16:creationId xmlns:a16="http://schemas.microsoft.com/office/drawing/2014/main" xmlns="" id="{0DED4478-76BB-4063-B40D-588C741D79F6}"/>
                </a:ext>
              </a:extLst>
            </p:cNvPr>
            <p:cNvSpPr>
              <a:spLocks noChangeShapeType="1"/>
            </p:cNvSpPr>
            <p:nvPr/>
          </p:nvSpPr>
          <p:spPr bwMode="auto">
            <a:xfrm>
              <a:off x="1685" y="2384"/>
              <a:ext cx="0" cy="600"/>
            </a:xfrm>
            <a:prstGeom prst="line">
              <a:avLst/>
            </a:prstGeom>
            <a:noFill/>
            <a:ln w="0">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7" name="Rectangle 163">
              <a:extLst>
                <a:ext uri="{FF2B5EF4-FFF2-40B4-BE49-F238E27FC236}">
                  <a16:creationId xmlns:a16="http://schemas.microsoft.com/office/drawing/2014/main" xmlns="" id="{A4123763-ED95-4DD2-B30E-BFE9606B9BEC}"/>
                </a:ext>
              </a:extLst>
            </p:cNvPr>
            <p:cNvSpPr>
              <a:spLocks noChangeArrowheads="1"/>
            </p:cNvSpPr>
            <p:nvPr/>
          </p:nvSpPr>
          <p:spPr bwMode="auto">
            <a:xfrm>
              <a:off x="1685" y="2384"/>
              <a:ext cx="6" cy="6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8" name="Line 164">
              <a:extLst>
                <a:ext uri="{FF2B5EF4-FFF2-40B4-BE49-F238E27FC236}">
                  <a16:creationId xmlns:a16="http://schemas.microsoft.com/office/drawing/2014/main" xmlns="" id="{C70F01BB-8AAF-4209-90F1-8223E9427718}"/>
                </a:ext>
              </a:extLst>
            </p:cNvPr>
            <p:cNvSpPr>
              <a:spLocks noChangeShapeType="1"/>
            </p:cNvSpPr>
            <p:nvPr/>
          </p:nvSpPr>
          <p:spPr bwMode="auto">
            <a:xfrm>
              <a:off x="2163" y="2247"/>
              <a:ext cx="0" cy="737"/>
            </a:xfrm>
            <a:prstGeom prst="line">
              <a:avLst/>
            </a:prstGeom>
            <a:noFill/>
            <a:ln w="0">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9" name="Rectangle 165">
              <a:extLst>
                <a:ext uri="{FF2B5EF4-FFF2-40B4-BE49-F238E27FC236}">
                  <a16:creationId xmlns:a16="http://schemas.microsoft.com/office/drawing/2014/main" xmlns="" id="{71F5F799-9B5C-451C-B44C-0369AE7B06B3}"/>
                </a:ext>
              </a:extLst>
            </p:cNvPr>
            <p:cNvSpPr>
              <a:spLocks noChangeArrowheads="1"/>
            </p:cNvSpPr>
            <p:nvPr/>
          </p:nvSpPr>
          <p:spPr bwMode="auto">
            <a:xfrm>
              <a:off x="2163" y="2247"/>
              <a:ext cx="6" cy="73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0" name="Line 166">
              <a:extLst>
                <a:ext uri="{FF2B5EF4-FFF2-40B4-BE49-F238E27FC236}">
                  <a16:creationId xmlns:a16="http://schemas.microsoft.com/office/drawing/2014/main" xmlns="" id="{90669911-9929-401F-B8C5-F2DF0DADEF33}"/>
                </a:ext>
              </a:extLst>
            </p:cNvPr>
            <p:cNvSpPr>
              <a:spLocks noChangeShapeType="1"/>
            </p:cNvSpPr>
            <p:nvPr/>
          </p:nvSpPr>
          <p:spPr bwMode="auto">
            <a:xfrm>
              <a:off x="2641" y="2384"/>
              <a:ext cx="0" cy="600"/>
            </a:xfrm>
            <a:prstGeom prst="line">
              <a:avLst/>
            </a:prstGeom>
            <a:noFill/>
            <a:ln w="0">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1" name="Rectangle 167">
              <a:extLst>
                <a:ext uri="{FF2B5EF4-FFF2-40B4-BE49-F238E27FC236}">
                  <a16:creationId xmlns:a16="http://schemas.microsoft.com/office/drawing/2014/main" xmlns="" id="{A2B149C2-C69C-4CE8-BE17-A4B291C504EA}"/>
                </a:ext>
              </a:extLst>
            </p:cNvPr>
            <p:cNvSpPr>
              <a:spLocks noChangeArrowheads="1"/>
            </p:cNvSpPr>
            <p:nvPr/>
          </p:nvSpPr>
          <p:spPr bwMode="auto">
            <a:xfrm>
              <a:off x="2641" y="2384"/>
              <a:ext cx="6" cy="6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2" name="Line 168">
              <a:extLst>
                <a:ext uri="{FF2B5EF4-FFF2-40B4-BE49-F238E27FC236}">
                  <a16:creationId xmlns:a16="http://schemas.microsoft.com/office/drawing/2014/main" xmlns="" id="{F377259B-2ABC-4ADE-B315-943169C139E1}"/>
                </a:ext>
              </a:extLst>
            </p:cNvPr>
            <p:cNvSpPr>
              <a:spLocks noChangeShapeType="1"/>
            </p:cNvSpPr>
            <p:nvPr/>
          </p:nvSpPr>
          <p:spPr bwMode="auto">
            <a:xfrm>
              <a:off x="3118" y="2384"/>
              <a:ext cx="0" cy="600"/>
            </a:xfrm>
            <a:prstGeom prst="line">
              <a:avLst/>
            </a:prstGeom>
            <a:noFill/>
            <a:ln w="0">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3" name="Rectangle 169">
              <a:extLst>
                <a:ext uri="{FF2B5EF4-FFF2-40B4-BE49-F238E27FC236}">
                  <a16:creationId xmlns:a16="http://schemas.microsoft.com/office/drawing/2014/main" xmlns="" id="{CD136EAD-D5A3-4FF0-BEF0-8C85EF33F330}"/>
                </a:ext>
              </a:extLst>
            </p:cNvPr>
            <p:cNvSpPr>
              <a:spLocks noChangeArrowheads="1"/>
            </p:cNvSpPr>
            <p:nvPr/>
          </p:nvSpPr>
          <p:spPr bwMode="auto">
            <a:xfrm>
              <a:off x="3118" y="2384"/>
              <a:ext cx="7" cy="6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4" name="Line 170">
              <a:extLst>
                <a:ext uri="{FF2B5EF4-FFF2-40B4-BE49-F238E27FC236}">
                  <a16:creationId xmlns:a16="http://schemas.microsoft.com/office/drawing/2014/main" xmlns="" id="{A556CEA0-9810-40AD-AD18-0300F0FDF5DB}"/>
                </a:ext>
              </a:extLst>
            </p:cNvPr>
            <p:cNvSpPr>
              <a:spLocks noChangeShapeType="1"/>
            </p:cNvSpPr>
            <p:nvPr/>
          </p:nvSpPr>
          <p:spPr bwMode="auto">
            <a:xfrm>
              <a:off x="3596" y="2247"/>
              <a:ext cx="0" cy="737"/>
            </a:xfrm>
            <a:prstGeom prst="line">
              <a:avLst/>
            </a:prstGeom>
            <a:noFill/>
            <a:ln w="0">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5" name="Rectangle 171">
              <a:extLst>
                <a:ext uri="{FF2B5EF4-FFF2-40B4-BE49-F238E27FC236}">
                  <a16:creationId xmlns:a16="http://schemas.microsoft.com/office/drawing/2014/main" xmlns="" id="{D09CCD89-95A4-49D4-B8D4-A84E5E940D6C}"/>
                </a:ext>
              </a:extLst>
            </p:cNvPr>
            <p:cNvSpPr>
              <a:spLocks noChangeArrowheads="1"/>
            </p:cNvSpPr>
            <p:nvPr/>
          </p:nvSpPr>
          <p:spPr bwMode="auto">
            <a:xfrm>
              <a:off x="3596" y="2247"/>
              <a:ext cx="7" cy="73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6" name="Line 172">
              <a:extLst>
                <a:ext uri="{FF2B5EF4-FFF2-40B4-BE49-F238E27FC236}">
                  <a16:creationId xmlns:a16="http://schemas.microsoft.com/office/drawing/2014/main" xmlns="" id="{EF495F1B-422C-458C-B560-32D016F8BB98}"/>
                </a:ext>
              </a:extLst>
            </p:cNvPr>
            <p:cNvSpPr>
              <a:spLocks noChangeShapeType="1"/>
            </p:cNvSpPr>
            <p:nvPr/>
          </p:nvSpPr>
          <p:spPr bwMode="auto">
            <a:xfrm>
              <a:off x="4074" y="2384"/>
              <a:ext cx="0" cy="600"/>
            </a:xfrm>
            <a:prstGeom prst="line">
              <a:avLst/>
            </a:prstGeom>
            <a:noFill/>
            <a:ln w="0">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7" name="Rectangle 173">
              <a:extLst>
                <a:ext uri="{FF2B5EF4-FFF2-40B4-BE49-F238E27FC236}">
                  <a16:creationId xmlns:a16="http://schemas.microsoft.com/office/drawing/2014/main" xmlns="" id="{B8FEAE33-CFAC-4576-AF4E-44271F7C87DC}"/>
                </a:ext>
              </a:extLst>
            </p:cNvPr>
            <p:cNvSpPr>
              <a:spLocks noChangeArrowheads="1"/>
            </p:cNvSpPr>
            <p:nvPr/>
          </p:nvSpPr>
          <p:spPr bwMode="auto">
            <a:xfrm>
              <a:off x="4074" y="2384"/>
              <a:ext cx="7" cy="6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8" name="Line 174">
              <a:extLst>
                <a:ext uri="{FF2B5EF4-FFF2-40B4-BE49-F238E27FC236}">
                  <a16:creationId xmlns:a16="http://schemas.microsoft.com/office/drawing/2014/main" xmlns="" id="{93CE3245-B5B9-4C6C-8CF8-48209817DE50}"/>
                </a:ext>
              </a:extLst>
            </p:cNvPr>
            <p:cNvSpPr>
              <a:spLocks noChangeShapeType="1"/>
            </p:cNvSpPr>
            <p:nvPr/>
          </p:nvSpPr>
          <p:spPr bwMode="auto">
            <a:xfrm>
              <a:off x="4552" y="2384"/>
              <a:ext cx="0" cy="600"/>
            </a:xfrm>
            <a:prstGeom prst="line">
              <a:avLst/>
            </a:prstGeom>
            <a:noFill/>
            <a:ln w="0">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9" name="Rectangle 175">
              <a:extLst>
                <a:ext uri="{FF2B5EF4-FFF2-40B4-BE49-F238E27FC236}">
                  <a16:creationId xmlns:a16="http://schemas.microsoft.com/office/drawing/2014/main" xmlns="" id="{8DA94954-9E7E-48C8-BBB5-12873456E209}"/>
                </a:ext>
              </a:extLst>
            </p:cNvPr>
            <p:cNvSpPr>
              <a:spLocks noChangeArrowheads="1"/>
            </p:cNvSpPr>
            <p:nvPr/>
          </p:nvSpPr>
          <p:spPr bwMode="auto">
            <a:xfrm>
              <a:off x="4552" y="2384"/>
              <a:ext cx="6" cy="6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0" name="Line 176">
              <a:extLst>
                <a:ext uri="{FF2B5EF4-FFF2-40B4-BE49-F238E27FC236}">
                  <a16:creationId xmlns:a16="http://schemas.microsoft.com/office/drawing/2014/main" xmlns="" id="{6AB4A971-B5E2-4811-B498-785E62CFA69F}"/>
                </a:ext>
              </a:extLst>
            </p:cNvPr>
            <p:cNvSpPr>
              <a:spLocks noChangeShapeType="1"/>
            </p:cNvSpPr>
            <p:nvPr/>
          </p:nvSpPr>
          <p:spPr bwMode="auto">
            <a:xfrm>
              <a:off x="5113" y="2247"/>
              <a:ext cx="0" cy="737"/>
            </a:xfrm>
            <a:prstGeom prst="line">
              <a:avLst/>
            </a:prstGeom>
            <a:noFill/>
            <a:ln w="0">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1" name="Rectangle 177">
              <a:extLst>
                <a:ext uri="{FF2B5EF4-FFF2-40B4-BE49-F238E27FC236}">
                  <a16:creationId xmlns:a16="http://schemas.microsoft.com/office/drawing/2014/main" xmlns="" id="{7F6CA6D6-0BA1-47E8-A6EE-7C97E146FDFC}"/>
                </a:ext>
              </a:extLst>
            </p:cNvPr>
            <p:cNvSpPr>
              <a:spLocks noChangeArrowheads="1"/>
            </p:cNvSpPr>
            <p:nvPr/>
          </p:nvSpPr>
          <p:spPr bwMode="auto">
            <a:xfrm>
              <a:off x="5113" y="2247"/>
              <a:ext cx="6" cy="73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2" name="Line 178">
              <a:extLst>
                <a:ext uri="{FF2B5EF4-FFF2-40B4-BE49-F238E27FC236}">
                  <a16:creationId xmlns:a16="http://schemas.microsoft.com/office/drawing/2014/main" xmlns="" id="{58CC6611-1628-4B0D-9B8A-FD81C4DC9E25}"/>
                </a:ext>
              </a:extLst>
            </p:cNvPr>
            <p:cNvSpPr>
              <a:spLocks noChangeShapeType="1"/>
            </p:cNvSpPr>
            <p:nvPr/>
          </p:nvSpPr>
          <p:spPr bwMode="auto">
            <a:xfrm>
              <a:off x="990" y="2977"/>
              <a:ext cx="4607" cy="0"/>
            </a:xfrm>
            <a:prstGeom prst="line">
              <a:avLst/>
            </a:prstGeom>
            <a:noFill/>
            <a:ln w="0">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3" name="Rectangle 179">
              <a:extLst>
                <a:ext uri="{FF2B5EF4-FFF2-40B4-BE49-F238E27FC236}">
                  <a16:creationId xmlns:a16="http://schemas.microsoft.com/office/drawing/2014/main" xmlns="" id="{8D17BEEC-7BA0-4A59-A102-CDF84D2F4C4A}"/>
                </a:ext>
              </a:extLst>
            </p:cNvPr>
            <p:cNvSpPr>
              <a:spLocks noChangeArrowheads="1"/>
            </p:cNvSpPr>
            <p:nvPr/>
          </p:nvSpPr>
          <p:spPr bwMode="auto">
            <a:xfrm>
              <a:off x="990" y="2977"/>
              <a:ext cx="4607" cy="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4" name="Line 180">
              <a:extLst>
                <a:ext uri="{FF2B5EF4-FFF2-40B4-BE49-F238E27FC236}">
                  <a16:creationId xmlns:a16="http://schemas.microsoft.com/office/drawing/2014/main" xmlns="" id="{057DE340-E819-43BB-BEBA-5A337AFA56B1}"/>
                </a:ext>
              </a:extLst>
            </p:cNvPr>
            <p:cNvSpPr>
              <a:spLocks noChangeShapeType="1"/>
            </p:cNvSpPr>
            <p:nvPr/>
          </p:nvSpPr>
          <p:spPr bwMode="auto">
            <a:xfrm>
              <a:off x="5591" y="2592"/>
              <a:ext cx="0" cy="392"/>
            </a:xfrm>
            <a:prstGeom prst="line">
              <a:avLst/>
            </a:prstGeom>
            <a:noFill/>
            <a:ln w="0">
              <a:solidFill>
                <a:srgbClr val="FFFF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5" name="Rectangle 181">
              <a:extLst>
                <a:ext uri="{FF2B5EF4-FFF2-40B4-BE49-F238E27FC236}">
                  <a16:creationId xmlns:a16="http://schemas.microsoft.com/office/drawing/2014/main" xmlns="" id="{F49C4CED-19B4-4443-B63D-947FDC340F41}"/>
                </a:ext>
              </a:extLst>
            </p:cNvPr>
            <p:cNvSpPr>
              <a:spLocks noChangeArrowheads="1"/>
            </p:cNvSpPr>
            <p:nvPr/>
          </p:nvSpPr>
          <p:spPr bwMode="auto">
            <a:xfrm>
              <a:off x="5591" y="2592"/>
              <a:ext cx="6" cy="39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xmlns="" val="274469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812584" y="1801223"/>
            <a:ext cx="5033221" cy="3788227"/>
          </a:xfrm>
        </p:spPr>
        <p:txBody>
          <a:bodyPr anchor="ctr">
            <a:noAutofit/>
          </a:bodyPr>
          <a:lstStyle/>
          <a:p>
            <a:pPr>
              <a:buFont typeface="+mj-lt"/>
              <a:buAutoNum type="arabicPeriod"/>
            </a:pPr>
            <a:r>
              <a:rPr lang="fr-FR" sz="1400" dirty="0">
                <a:sym typeface="Wingdings" pitchFamily="2" charset="2"/>
              </a:rPr>
              <a:t>Principe de la réforme</a:t>
            </a:r>
          </a:p>
          <a:p>
            <a:pPr>
              <a:buFont typeface="+mj-lt"/>
              <a:buAutoNum type="arabicPeriod"/>
            </a:pPr>
            <a:r>
              <a:rPr lang="fr-FR" sz="1400" dirty="0">
                <a:sym typeface="Wingdings" pitchFamily="2" charset="2"/>
              </a:rPr>
              <a:t>Modalités pratiques pour les assurés</a:t>
            </a:r>
          </a:p>
          <a:p>
            <a:pPr>
              <a:buFont typeface="+mj-lt"/>
              <a:buAutoNum type="arabicPeriod"/>
            </a:pPr>
            <a:r>
              <a:rPr lang="fr-FR" sz="1400" dirty="0">
                <a:sym typeface="Wingdings" pitchFamily="2" charset="2"/>
              </a:rPr>
              <a:t>Impact pour les professionnels de santé</a:t>
            </a:r>
          </a:p>
          <a:p>
            <a:pPr>
              <a:buFont typeface="+mj-lt"/>
              <a:buAutoNum type="arabicPeriod"/>
            </a:pPr>
            <a:r>
              <a:rPr lang="fr-FR" sz="1400" dirty="0">
                <a:sym typeface="Wingdings" pitchFamily="2" charset="2"/>
              </a:rPr>
              <a:t>Communication</a:t>
            </a:r>
          </a:p>
          <a:p>
            <a:pPr>
              <a:buFont typeface="+mj-lt"/>
              <a:buAutoNum type="arabicPeriod"/>
            </a:pPr>
            <a:r>
              <a:rPr lang="fr-FR" sz="1400" dirty="0">
                <a:sym typeface="Wingdings" pitchFamily="2" charset="2"/>
              </a:rPr>
              <a:t>Ressources utiles</a:t>
            </a:r>
          </a:p>
        </p:txBody>
      </p:sp>
      <p:sp>
        <p:nvSpPr>
          <p:cNvPr id="2" name="Titre 1"/>
          <p:cNvSpPr>
            <a:spLocks noGrp="1"/>
          </p:cNvSpPr>
          <p:nvPr>
            <p:ph type="title"/>
          </p:nvPr>
        </p:nvSpPr>
        <p:spPr>
          <a:xfrm>
            <a:off x="840699" y="546291"/>
            <a:ext cx="5605629" cy="1178814"/>
          </a:xfrm>
        </p:spPr>
        <p:txBody>
          <a:bodyPr>
            <a:normAutofit/>
          </a:bodyPr>
          <a:lstStyle/>
          <a:p>
            <a:r>
              <a:rPr lang="fr-FR" sz="2800" dirty="0">
                <a:solidFill>
                  <a:srgbClr val="009ABC"/>
                </a:solidFill>
              </a:rPr>
              <a:t>La réforme des dispositifs d’aide </a:t>
            </a:r>
            <a:br>
              <a:rPr lang="fr-FR" sz="2800" dirty="0">
                <a:solidFill>
                  <a:srgbClr val="009ABC"/>
                </a:solidFill>
              </a:rPr>
            </a:br>
            <a:r>
              <a:rPr lang="fr-FR" sz="2800" dirty="0">
                <a:solidFill>
                  <a:srgbClr val="009ABC"/>
                </a:solidFill>
              </a:rPr>
              <a:t>à la complémentaire santé</a:t>
            </a:r>
            <a:endParaRPr lang="fr-FR" sz="2800" b="1" dirty="0"/>
          </a:p>
        </p:txBody>
      </p:sp>
      <p:pic>
        <p:nvPicPr>
          <p:cNvPr id="3" name="Image 2"/>
          <p:cNvPicPr>
            <a:picLocks noChangeAspect="1"/>
          </p:cNvPicPr>
          <p:nvPr/>
        </p:nvPicPr>
        <p:blipFill>
          <a:blip r:embed="rId3" cstate="print"/>
          <a:stretch>
            <a:fillRect/>
          </a:stretch>
        </p:blipFill>
        <p:spPr>
          <a:xfrm>
            <a:off x="6465356" y="3384837"/>
            <a:ext cx="1462672" cy="104063"/>
          </a:xfrm>
          <a:prstGeom prst="rect">
            <a:avLst/>
          </a:prstGeom>
        </p:spPr>
      </p:pic>
      <p:sp>
        <p:nvSpPr>
          <p:cNvPr id="4" name="Espace réservé du numéro de diapositive 3"/>
          <p:cNvSpPr>
            <a:spLocks noGrp="1"/>
          </p:cNvSpPr>
          <p:nvPr>
            <p:ph type="sldNum" sz="quarter" idx="12"/>
          </p:nvPr>
        </p:nvSpPr>
        <p:spPr>
          <a:xfrm>
            <a:off x="7576075" y="6415760"/>
            <a:ext cx="759278" cy="273844"/>
          </a:xfrm>
        </p:spPr>
        <p:txBody>
          <a:bodyPr>
            <a:normAutofit/>
          </a:bodyPr>
          <a:lstStyle/>
          <a:p>
            <a:pPr>
              <a:spcAft>
                <a:spcPts val="600"/>
              </a:spcAft>
            </a:pPr>
            <a:fld id="{D0069F3E-E0E9-42B9-AF30-FECA7BEF6747}" type="slidenum">
              <a:rPr lang="fr-FR" sz="920" smtClean="0">
                <a:solidFill>
                  <a:srgbClr val="FFFFFF"/>
                </a:solidFill>
              </a:rPr>
              <a:pPr>
                <a:spcAft>
                  <a:spcPts val="600"/>
                </a:spcAft>
              </a:pPr>
              <a:t>8</a:t>
            </a:fld>
            <a:endParaRPr lang="fr-FR" sz="920">
              <a:solidFill>
                <a:srgbClr val="FFFFFF"/>
              </a:solidFill>
            </a:endParaRPr>
          </a:p>
        </p:txBody>
      </p:sp>
      <p:pic>
        <p:nvPicPr>
          <p:cNvPr id="5" name="Image 4">
            <a:extLst>
              <a:ext uri="{FF2B5EF4-FFF2-40B4-BE49-F238E27FC236}">
                <a16:creationId xmlns:a16="http://schemas.microsoft.com/office/drawing/2014/main" xmlns="" id="{DE696B00-8AA8-488E-B635-11ED59B34E82}"/>
              </a:ext>
            </a:extLst>
          </p:cNvPr>
          <p:cNvPicPr>
            <a:picLocks noChangeAspect="1"/>
          </p:cNvPicPr>
          <p:nvPr/>
        </p:nvPicPr>
        <p:blipFill>
          <a:blip r:embed="rId4" cstate="print"/>
          <a:stretch>
            <a:fillRect/>
          </a:stretch>
        </p:blipFill>
        <p:spPr>
          <a:xfrm>
            <a:off x="6376665" y="2771909"/>
            <a:ext cx="1625540" cy="1314181"/>
          </a:xfrm>
          <a:prstGeom prst="rect">
            <a:avLst/>
          </a:prstGeom>
        </p:spPr>
      </p:pic>
      <p:sp>
        <p:nvSpPr>
          <p:cNvPr id="8" name="Rectangle : coins arrondis 7">
            <a:extLst>
              <a:ext uri="{FF2B5EF4-FFF2-40B4-BE49-F238E27FC236}">
                <a16:creationId xmlns:a16="http://schemas.microsoft.com/office/drawing/2014/main" xmlns="" id="{DD60AB4D-28D3-45F9-8CD6-74C236963CD5}"/>
              </a:ext>
            </a:extLst>
          </p:cNvPr>
          <p:cNvSpPr/>
          <p:nvPr/>
        </p:nvSpPr>
        <p:spPr>
          <a:xfrm>
            <a:off x="812584" y="2867704"/>
            <a:ext cx="5033221" cy="331556"/>
          </a:xfrm>
          <a:prstGeom prst="roundRect">
            <a:avLst/>
          </a:prstGeom>
          <a:solidFill>
            <a:srgbClr val="5B9BD5">
              <a:alpha val="4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40697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2.5E-6 -7.40741E-7 L -0.00017 0.04583 " pathEditMode="relative" rAng="0" ptsTypes="AA">
                                      <p:cBhvr>
                                        <p:cTn id="6" dur="2000" fill="hold"/>
                                        <p:tgtEl>
                                          <p:spTgt spid="8"/>
                                        </p:tgtEl>
                                        <p:attrNameLst>
                                          <p:attrName>ppt_x</p:attrName>
                                          <p:attrName>ppt_y</p:attrName>
                                        </p:attrNameLst>
                                      </p:cBhvr>
                                      <p:rCtr x="-17" y="22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9303" y="260369"/>
            <a:ext cx="8319407" cy="757130"/>
          </a:xfrm>
        </p:spPr>
        <p:txBody>
          <a:bodyPr/>
          <a:lstStyle/>
          <a:p>
            <a:r>
              <a:rPr lang="fr-FR" dirty="0"/>
              <a:t>Nouveautés concernant les critères d’attribution de la complémentaire santé solidaire</a:t>
            </a:r>
          </a:p>
        </p:txBody>
      </p:sp>
      <p:sp>
        <p:nvSpPr>
          <p:cNvPr id="4" name="Espace réservé du numéro de diapositive 3"/>
          <p:cNvSpPr>
            <a:spLocks noGrp="1"/>
          </p:cNvSpPr>
          <p:nvPr>
            <p:ph type="sldNum" sz="quarter" idx="12"/>
          </p:nvPr>
        </p:nvSpPr>
        <p:spPr/>
        <p:txBody>
          <a:bodyPr/>
          <a:lstStyle/>
          <a:p>
            <a:fld id="{D0069F3E-E0E9-42B9-AF30-FECA7BEF6747}" type="slidenum">
              <a:rPr lang="fr-FR" smtClean="0"/>
              <a:pPr/>
              <a:t>9</a:t>
            </a:fld>
            <a:endParaRPr lang="fr-FR" dirty="0"/>
          </a:p>
        </p:txBody>
      </p:sp>
      <p:sp>
        <p:nvSpPr>
          <p:cNvPr id="9" name="Espace réservé du contenu 2"/>
          <p:cNvSpPr txBox="1">
            <a:spLocks/>
          </p:cNvSpPr>
          <p:nvPr/>
        </p:nvSpPr>
        <p:spPr>
          <a:xfrm>
            <a:off x="669303" y="1038239"/>
            <a:ext cx="7846048" cy="3327065"/>
          </a:xfrm>
          <a:prstGeom prst="rect">
            <a:avLst/>
          </a:prstGeom>
        </p:spPr>
        <p:txBody>
          <a:bodyPr vert="horz" wrap="square" lIns="91440" tIns="45720" rIns="91440" bIns="45720" rtlCol="0">
            <a:spAutoFit/>
          </a:bodyPr>
          <a:lstStyle>
            <a:lvl1pPr marL="542925" indent="-542925" algn="l" defTabSz="914400" rtl="0" eaLnBrk="1" latinLnBrk="0" hangingPunct="1">
              <a:lnSpc>
                <a:spcPct val="90000"/>
              </a:lnSpc>
              <a:spcBef>
                <a:spcPts val="1000"/>
              </a:spcBef>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9BBE"/>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6C31E"/>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1980000" indent="-180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None/>
            </a:pPr>
            <a:endParaRPr lang="fr-FR" sz="1800" dirty="0">
              <a:solidFill>
                <a:prstClr val="black"/>
              </a:solidFill>
            </a:endParaRPr>
          </a:p>
          <a:p>
            <a:pPr marL="542925" lvl="1" indent="-542925">
              <a:spcBef>
                <a:spcPts val="1000"/>
              </a:spcBef>
              <a:buFont typeface="Wingdings" panose="05000000000000000000" pitchFamily="2" charset="2"/>
              <a:buChar char="§"/>
            </a:pPr>
            <a:r>
              <a:rPr lang="fr-FR" sz="2000" dirty="0">
                <a:solidFill>
                  <a:prstClr val="black"/>
                </a:solidFill>
              </a:rPr>
              <a:t>Des critères d’attribution calqués sur ceux de la PUMA : résidence stable et régulière ou travail (+ conditions de ressources)</a:t>
            </a:r>
          </a:p>
          <a:p>
            <a:pPr marL="1000125" lvl="2" indent="-542925">
              <a:spcBef>
                <a:spcPts val="1000"/>
              </a:spcBef>
              <a:buFont typeface="Wingdings" panose="05000000000000000000" pitchFamily="2" charset="2"/>
              <a:buChar char="§"/>
            </a:pPr>
            <a:r>
              <a:rPr lang="fr-FR" sz="1600" dirty="0">
                <a:solidFill>
                  <a:prstClr val="black"/>
                </a:solidFill>
              </a:rPr>
              <a:t>Pour les travailleurs, pas besoin des trois mois de résidence</a:t>
            </a:r>
          </a:p>
          <a:p>
            <a:pPr marL="1000125" lvl="2" indent="-542925">
              <a:spcBef>
                <a:spcPts val="1000"/>
              </a:spcBef>
              <a:buFont typeface="Wingdings" panose="05000000000000000000" pitchFamily="2" charset="2"/>
              <a:buChar char="§"/>
            </a:pPr>
            <a:r>
              <a:rPr lang="fr-FR" sz="1600" dirty="0">
                <a:solidFill>
                  <a:prstClr val="black"/>
                </a:solidFill>
              </a:rPr>
              <a:t>Les personnes résidant à l’étranger mais travaillant en France avec un contrat français peuvent bénéficier de la complémentaire santé solidaire</a:t>
            </a:r>
          </a:p>
          <a:p>
            <a:pPr marL="0" lvl="1" indent="0">
              <a:spcBef>
                <a:spcPts val="1000"/>
              </a:spcBef>
              <a:buNone/>
            </a:pPr>
            <a:endParaRPr lang="fr-FR" sz="1600" dirty="0">
              <a:solidFill>
                <a:prstClr val="black"/>
              </a:solidFill>
            </a:endParaRPr>
          </a:p>
          <a:p>
            <a:pPr marL="542925" lvl="1" indent="-542925">
              <a:spcBef>
                <a:spcPts val="1000"/>
              </a:spcBef>
              <a:buFont typeface="Wingdings" panose="05000000000000000000" pitchFamily="2" charset="2"/>
              <a:buChar char="§"/>
            </a:pPr>
            <a:r>
              <a:rPr lang="fr-FR" sz="2000" dirty="0">
                <a:solidFill>
                  <a:prstClr val="black"/>
                </a:solidFill>
              </a:rPr>
              <a:t>Exclusion des bourses accordées sous conditions de ressources des ressources prises en compte pour l’attribution </a:t>
            </a:r>
            <a:r>
              <a:rPr lang="fr-FR" sz="1800" dirty="0">
                <a:solidFill>
                  <a:prstClr val="black"/>
                </a:solidFill>
              </a:rPr>
              <a:t>:</a:t>
            </a:r>
          </a:p>
          <a:p>
            <a:pPr marL="1000125" lvl="2" indent="-542925">
              <a:spcBef>
                <a:spcPts val="1000"/>
              </a:spcBef>
              <a:buFont typeface="Wingdings" panose="05000000000000000000" pitchFamily="2" charset="2"/>
              <a:buChar char="§"/>
            </a:pPr>
            <a:r>
              <a:rPr lang="fr-FR" sz="1600" dirty="0">
                <a:solidFill>
                  <a:prstClr val="black"/>
                </a:solidFill>
              </a:rPr>
              <a:t>Bourses d’enseignement supérieure exclues</a:t>
            </a:r>
          </a:p>
        </p:txBody>
      </p:sp>
    </p:spTree>
    <p:extLst>
      <p:ext uri="{BB962C8B-B14F-4D97-AF65-F5344CB8AC3E}">
        <p14:creationId xmlns:p14="http://schemas.microsoft.com/office/powerpoint/2010/main" xmlns="" val="360803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6284</TotalTime>
  <Words>3190</Words>
  <Application>Microsoft Office PowerPoint</Application>
  <PresentationFormat>Affichage à l'écran (4:3)</PresentationFormat>
  <Paragraphs>419</Paragraphs>
  <Slides>29</Slides>
  <Notes>29</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Thème Office</vt:lpstr>
      <vt:lpstr>Présentation de la réforme des dispositifs d’aide à la complémentaire santé  Document provisoire –  évolutif en fonction des précisions qui seront apportées </vt:lpstr>
      <vt:lpstr>La réforme des dispositifs d’aide  à la complémentaire santé</vt:lpstr>
      <vt:lpstr>Une réforme sociale à destination des assurés en situation de précarité : création de la complémentaire santé solidaire</vt:lpstr>
      <vt:lpstr>Une réforme sociale à destination des assurés en situation de précarité</vt:lpstr>
      <vt:lpstr>L’ACS disparaitra au profit de la complémentaire santé solidaire avec participation financière</vt:lpstr>
      <vt:lpstr>Une couverture plus large et sans reste à charge sur les frais de santé</vt:lpstr>
      <vt:lpstr>Illustrations des gains</vt:lpstr>
      <vt:lpstr>La réforme des dispositifs d’aide  à la complémentaire santé</vt:lpstr>
      <vt:lpstr>Nouveautés concernant les critères d’attribution de la complémentaire santé solidaire</vt:lpstr>
      <vt:lpstr>Présentation du nouveau formulaire</vt:lpstr>
      <vt:lpstr>Pour les bénéficiaires de la complémentaire santé solidaire sans participation financière, une démarche identique à l’actuelle</vt:lpstr>
      <vt:lpstr>Complémentaire santé solidaire avec participation financière :  quelle démarche pour les assurés qui choisissent la CPAM ?</vt:lpstr>
      <vt:lpstr>Complémentaire santé solidaire avec participation financière :  quelle démarche pour les assurés qui choisissent un OC?</vt:lpstr>
      <vt:lpstr>Le choix du gestionnaire</vt:lpstr>
      <vt:lpstr>Disparition progressive de l’ACS</vt:lpstr>
      <vt:lpstr>Bascule anticipée de l’ACS vers la complémentaire santé solidaire dans un même OC à la demande du bénéficiaire</vt:lpstr>
      <vt:lpstr>Bascule anticipée de l’ACS vers la complémentaire santé solidaire à la demande d’un bénéficiaire géré par un OC sortant – Choix AMC</vt:lpstr>
      <vt:lpstr>Que se passe-t-il en cas de non paiement de la participation financière ?</vt:lpstr>
      <vt:lpstr>Demande de renouvellement</vt:lpstr>
      <vt:lpstr>La réforme des dispositifs d’aide  à la complémentaire santé</vt:lpstr>
      <vt:lpstr>Une réforme sans impact pour les professionnels de santé</vt:lpstr>
      <vt:lpstr>Des évolutions allant dans le bon sens</vt:lpstr>
      <vt:lpstr>La réforme des dispositifs d’aide  à la complémentaire santé</vt:lpstr>
      <vt:lpstr>La communication grand public</vt:lpstr>
      <vt:lpstr>Points de vigilance vis-à-vis des assurés</vt:lpstr>
      <vt:lpstr>La communication portée par le Fonds CMU-C</vt:lpstr>
      <vt:lpstr>La réforme des dispositifs d’aide  à la complémentaire santé</vt:lpstr>
      <vt:lpstr>Ressources publiques</vt:lpstr>
      <vt:lpstr>Merci pour votre attention</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Stéphane RUNFOLA</dc:creator>
  <cp:lastModifiedBy>Admin</cp:lastModifiedBy>
  <cp:revision>452</cp:revision>
  <cp:lastPrinted>2019-06-27T09:46:12Z</cp:lastPrinted>
  <dcterms:created xsi:type="dcterms:W3CDTF">2014-09-29T07:09:04Z</dcterms:created>
  <dcterms:modified xsi:type="dcterms:W3CDTF">2019-09-21T12:20:35Z</dcterms:modified>
</cp:coreProperties>
</file>