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3" r:id="rId5"/>
    <p:sldId id="264" r:id="rId6"/>
    <p:sldId id="265" r:id="rId7"/>
    <p:sldId id="262" r:id="rId8"/>
    <p:sldId id="260" r:id="rId9"/>
    <p:sldId id="259" r:id="rId10"/>
    <p:sldId id="258" r:id="rId11"/>
    <p:sldId id="266" r:id="rId12"/>
    <p:sldId id="267" r:id="rId13"/>
    <p:sldId id="268" r:id="rId14"/>
    <p:sldId id="269"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6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fr-FR"/>
              <a:t>Modifiez le style du titre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a:t>Modifiez le style des sous-titres du masque</a:t>
            </a:r>
            <a:endParaRPr lang="en-US" dirty="0"/>
          </a:p>
        </p:txBody>
      </p:sp>
      <p:sp>
        <p:nvSpPr>
          <p:cNvPr id="4" name="Date Placeholder 3"/>
          <p:cNvSpPr>
            <a:spLocks noGrp="1"/>
          </p:cNvSpPr>
          <p:nvPr>
            <p:ph type="dt" sz="half" idx="10"/>
          </p:nvPr>
        </p:nvSpPr>
        <p:spPr/>
        <p:txBody>
          <a:bodyPr/>
          <a:lstStyle/>
          <a:p>
            <a:fld id="{03624977-D807-471A-828E-67EBEBCC2374}" type="datetimeFigureOut">
              <a:rPr lang="fr-FR" smtClean="0"/>
              <a:t>26/03/2021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27B868-CB95-41E5-8E41-7C4A806BEA74}"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03624977-D807-471A-828E-67EBEBCC2374}" type="datetimeFigureOut">
              <a:rPr lang="fr-FR" smtClean="0"/>
              <a:t>26/03/2021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27B868-CB95-41E5-8E41-7C4A806BEA74}"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03624977-D807-471A-828E-67EBEBCC2374}" type="datetimeFigureOut">
              <a:rPr lang="fr-FR" smtClean="0"/>
              <a:t>26/03/2021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27B868-CB95-41E5-8E41-7C4A806BEA74}"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3624977-D807-471A-828E-67EBEBCC2374}" type="datetimeFigureOut">
              <a:rPr lang="fr-FR" smtClean="0"/>
              <a:t>26/03/2021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27B868-CB95-41E5-8E41-7C4A806BEA74}"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a:t>Modifiez le style du titre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a:t>Modifiez les styles du texte du masque</a:t>
            </a:r>
          </a:p>
        </p:txBody>
      </p:sp>
      <p:sp>
        <p:nvSpPr>
          <p:cNvPr id="4" name="Date Placeholder 3"/>
          <p:cNvSpPr>
            <a:spLocks noGrp="1"/>
          </p:cNvSpPr>
          <p:nvPr>
            <p:ph type="dt" sz="half" idx="10"/>
          </p:nvPr>
        </p:nvSpPr>
        <p:spPr/>
        <p:txBody>
          <a:bodyPr/>
          <a:lstStyle/>
          <a:p>
            <a:fld id="{03624977-D807-471A-828E-67EBEBCC2374}" type="datetimeFigureOut">
              <a:rPr lang="fr-FR" smtClean="0"/>
              <a:t>26/03/2021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27B868-CB95-41E5-8E41-7C4A806BEA74}"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3624977-D807-471A-828E-67EBEBCC2374}" type="datetimeFigureOut">
              <a:rPr lang="fr-FR" smtClean="0"/>
              <a:t>26/03/2021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927B868-CB95-41E5-8E41-7C4A806BEA74}" type="slidenum">
              <a:rPr lang="fr-FR" smtClean="0"/>
              <a:t>‹N°›</a:t>
            </a:fld>
            <a:endParaRPr lang="fr-FR"/>
          </a:p>
        </p:txBody>
      </p:sp>
      <p:sp>
        <p:nvSpPr>
          <p:cNvPr id="8" name="Title 7"/>
          <p:cNvSpPr>
            <a:spLocks noGrp="1"/>
          </p:cNvSpPr>
          <p:nvPr>
            <p:ph type="title"/>
          </p:nvPr>
        </p:nvSpPr>
        <p:spPr/>
        <p:txBody>
          <a:bodyPr/>
          <a:lstStyle/>
          <a:p>
            <a:r>
              <a:rPr lang="fr-FR"/>
              <a:t>Modifiez le style du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a:t>Modifiez les styles du texte du masque</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a:t>Modifiez les styles du texte du masque</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3624977-D807-471A-828E-67EBEBCC2374}" type="datetimeFigureOut">
              <a:rPr lang="fr-FR" smtClean="0"/>
              <a:t>26/03/2021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927B868-CB95-41E5-8E41-7C4A806BEA74}"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03624977-D807-471A-828E-67EBEBCC2374}" type="datetimeFigureOut">
              <a:rPr lang="fr-FR" smtClean="0"/>
              <a:t>26/03/2021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927B868-CB95-41E5-8E41-7C4A806BEA74}"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24977-D807-471A-828E-67EBEBCC2374}" type="datetimeFigureOut">
              <a:rPr lang="fr-FR" smtClean="0"/>
              <a:t>26/03/2021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927B868-CB95-41E5-8E41-7C4A806BEA74}"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a:t>Modifiez le style du titre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fr-FR"/>
              <a:t>Modifiez les styles du texte du masque</a:t>
            </a:r>
          </a:p>
        </p:txBody>
      </p:sp>
      <p:sp>
        <p:nvSpPr>
          <p:cNvPr id="5" name="Date Placeholder 4"/>
          <p:cNvSpPr>
            <a:spLocks noGrp="1"/>
          </p:cNvSpPr>
          <p:nvPr>
            <p:ph type="dt" sz="half" idx="10"/>
          </p:nvPr>
        </p:nvSpPr>
        <p:spPr/>
        <p:txBody>
          <a:bodyPr/>
          <a:lstStyle/>
          <a:p>
            <a:fld id="{03624977-D807-471A-828E-67EBEBCC2374}" type="datetimeFigureOut">
              <a:rPr lang="fr-FR" smtClean="0"/>
              <a:t>26/03/2021</a:t>
            </a:fld>
            <a:endParaRPr lang="fr-F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927B868-CB95-41E5-8E41-7C4A806BEA74}"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fr-FR"/>
              <a:t>Cliquez sur l'icône pour ajouter une image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fr-FR"/>
              <a:t>Modifiez le style du titre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03624977-D807-471A-828E-67EBEBCC2374}" type="datetimeFigureOut">
              <a:rPr lang="fr-FR" smtClean="0"/>
              <a:t>26/03/2021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927B868-CB95-41E5-8E41-7C4A806BEA74}"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fr-FR"/>
              <a:t>Modifiez le style du titre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3624977-D807-471A-828E-67EBEBCC2374}" type="datetimeFigureOut">
              <a:rPr lang="fr-FR" smtClean="0"/>
              <a:t>26/03/2021</a:t>
            </a:fld>
            <a:endParaRPr lang="fr-F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fr-F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927B868-CB95-41E5-8E41-7C4A806BEA74}"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s://www.complementaire-sante-solidaire.gouv.fr/liste-organismes-complementaires.ph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Rappels sur la complémentaire Santé solidaire</a:t>
            </a:r>
          </a:p>
        </p:txBody>
      </p:sp>
      <p:sp>
        <p:nvSpPr>
          <p:cNvPr id="3" name="Sous-titre 2"/>
          <p:cNvSpPr>
            <a:spLocks noGrp="1"/>
          </p:cNvSpPr>
          <p:nvPr>
            <p:ph type="subTitle" idx="1"/>
          </p:nvPr>
        </p:nvSpPr>
        <p:spPr/>
        <p:txBody>
          <a:bodyPr>
            <a:normAutofit fontScale="77500" lnSpcReduction="20000"/>
          </a:bodyPr>
          <a:lstStyle/>
          <a:p>
            <a:r>
              <a:rPr lang="fr-FR" dirty="0"/>
              <a:t>Réunion réseau accès aux droits et aux soins 04/02/2021</a:t>
            </a:r>
          </a:p>
          <a:p>
            <a:endParaRPr lang="fr-FR"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5848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95736" y="77592"/>
            <a:ext cx="4730304" cy="67552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2646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 Comment réaliser une demande ?</a:t>
            </a:r>
          </a:p>
        </p:txBody>
      </p:sp>
      <p:sp>
        <p:nvSpPr>
          <p:cNvPr id="3" name="Espace réservé du contenu 2"/>
          <p:cNvSpPr>
            <a:spLocks noGrp="1"/>
          </p:cNvSpPr>
          <p:nvPr>
            <p:ph idx="1"/>
          </p:nvPr>
        </p:nvSpPr>
        <p:spPr>
          <a:xfrm>
            <a:off x="822960" y="1100628"/>
            <a:ext cx="7520940" cy="4056564"/>
          </a:xfrm>
        </p:spPr>
        <p:txBody>
          <a:bodyPr>
            <a:normAutofit lnSpcReduction="10000"/>
          </a:bodyPr>
          <a:lstStyle/>
          <a:p>
            <a:pPr lvl="1">
              <a:buFont typeface="Wingdings" panose="05000000000000000000" pitchFamily="2" charset="2"/>
              <a:buChar char="Ø"/>
            </a:pPr>
            <a:r>
              <a:rPr lang="fr-FR" b="1" dirty="0"/>
              <a:t>Les pièces justificatives :</a:t>
            </a:r>
          </a:p>
          <a:p>
            <a:pPr lvl="3"/>
            <a:r>
              <a:rPr lang="fr-FR" dirty="0"/>
              <a:t>L’avis d’imposition. </a:t>
            </a:r>
          </a:p>
          <a:p>
            <a:pPr marL="466344" lvl="3" indent="0">
              <a:buNone/>
            </a:pPr>
            <a:r>
              <a:rPr lang="fr-FR" dirty="0"/>
              <a:t>A noter que l’avis d’imposition permet à la CPAM de vérifier la cohérence de la demande et la composition du foyer.</a:t>
            </a:r>
          </a:p>
          <a:p>
            <a:pPr marL="466344" lvl="3" indent="0">
              <a:buNone/>
            </a:pPr>
            <a:r>
              <a:rPr lang="fr-FR" dirty="0"/>
              <a:t>Il est recommandé  de fournir systématiquement l’avis d’imposition.</a:t>
            </a:r>
          </a:p>
          <a:p>
            <a:pPr lvl="4">
              <a:buFont typeface="Wingdings" panose="05000000000000000000" pitchFamily="2" charset="2"/>
              <a:buChar char="v"/>
            </a:pPr>
            <a:r>
              <a:rPr lang="fr-FR" dirty="0"/>
              <a:t>Exceptions :</a:t>
            </a:r>
          </a:p>
          <a:p>
            <a:pPr lvl="5">
              <a:buFont typeface="Courier New" panose="02070309020205020404" pitchFamily="49" charset="0"/>
              <a:buChar char="o"/>
            </a:pPr>
            <a:r>
              <a:rPr lang="fr-FR" dirty="0"/>
              <a:t>Pour les personnes arrivées en France depuis moins d’un an.</a:t>
            </a:r>
          </a:p>
          <a:p>
            <a:pPr lvl="5">
              <a:buFont typeface="Courier New" panose="02070309020205020404" pitchFamily="49" charset="0"/>
              <a:buChar char="o"/>
            </a:pPr>
            <a:r>
              <a:rPr lang="fr-FR" dirty="0"/>
              <a:t>Pour les personnes ayant une domiciliation postale ou étant hébergé.</a:t>
            </a:r>
          </a:p>
          <a:p>
            <a:pPr marL="685800" lvl="4" indent="0" algn="just">
              <a:buNone/>
            </a:pPr>
            <a:r>
              <a:rPr lang="fr-FR" dirty="0"/>
              <a:t>A noter que l’avis d’imposition est une pièce obligatoire pour la constitution des demandes de C2S, il est préconisé de le fournir systématiquement. Cependant, dans certains cas évoqués ci-dessus, il apparait peu pertinent d’entamer des démarches auprès de l’administration fiscale pour des déclarations sans impact fiscal.</a:t>
            </a:r>
          </a:p>
          <a:p>
            <a:pPr lvl="4" algn="just"/>
            <a:r>
              <a:rPr lang="fr-FR" dirty="0"/>
              <a:t>Le dernier titre de séjour (en cours de validité ou non).</a:t>
            </a:r>
          </a:p>
          <a:p>
            <a:pPr marL="685800" lvl="4" indent="0" algn="just">
              <a:buNone/>
            </a:pPr>
            <a:r>
              <a:rPr lang="fr-FR" dirty="0"/>
              <a:t>En cas de renouvellement, ce document permet de mettre à jour la situation de la personne, s’il n’a pas été fourni en amont.</a:t>
            </a:r>
          </a:p>
          <a:p>
            <a:pPr marL="685800" lvl="4" indent="0">
              <a:buNone/>
            </a:pPr>
            <a:endParaRPr lang="fr-FR" dirty="0"/>
          </a:p>
          <a:p>
            <a:pPr lvl="4"/>
            <a:endParaRPr lang="fr-FR"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2727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 Modalités d’envoi</a:t>
            </a:r>
          </a:p>
        </p:txBody>
      </p:sp>
      <p:sp>
        <p:nvSpPr>
          <p:cNvPr id="3" name="Espace réservé du contenu 2"/>
          <p:cNvSpPr>
            <a:spLocks noGrp="1"/>
          </p:cNvSpPr>
          <p:nvPr>
            <p:ph idx="1"/>
          </p:nvPr>
        </p:nvSpPr>
        <p:spPr/>
        <p:txBody>
          <a:bodyPr/>
          <a:lstStyle/>
          <a:p>
            <a:pPr lvl="1">
              <a:buFont typeface="Wingdings" panose="05000000000000000000" pitchFamily="2" charset="2"/>
              <a:buChar char="Ø"/>
            </a:pPr>
            <a:endParaRPr lang="fr-FR" b="1" dirty="0"/>
          </a:p>
          <a:p>
            <a:pPr lvl="1">
              <a:buFont typeface="Wingdings" panose="05000000000000000000" pitchFamily="2" charset="2"/>
              <a:buChar char="Ø"/>
            </a:pPr>
            <a:endParaRPr lang="fr-FR" b="1" dirty="0"/>
          </a:p>
          <a:p>
            <a:pPr lvl="1">
              <a:buFont typeface="Wingdings" panose="05000000000000000000" pitchFamily="2" charset="2"/>
              <a:buChar char="Ø"/>
            </a:pPr>
            <a:r>
              <a:rPr lang="fr-FR" b="1" dirty="0"/>
              <a:t>Lors d’un rendez-vous en accueil.</a:t>
            </a:r>
          </a:p>
          <a:p>
            <a:pPr marL="0" lvl="1" indent="0">
              <a:buNone/>
            </a:pPr>
            <a:r>
              <a:rPr lang="fr-FR" dirty="0"/>
              <a:t>En cas d’accord C2S non participatif, l’assuré peut obtenir son attestation de droits à la fin du rendez-vous.</a:t>
            </a:r>
          </a:p>
          <a:p>
            <a:pPr marL="0" lvl="1" indent="0">
              <a:buNone/>
            </a:pPr>
            <a:endParaRPr lang="fr-FR" dirty="0"/>
          </a:p>
          <a:p>
            <a:pPr lvl="1">
              <a:buFont typeface="Wingdings" panose="05000000000000000000" pitchFamily="2" charset="2"/>
              <a:buChar char="Ø"/>
            </a:pPr>
            <a:r>
              <a:rPr lang="fr-FR" b="1" dirty="0"/>
              <a:t>Par le compte </a:t>
            </a:r>
            <a:r>
              <a:rPr lang="fr-FR" b="1" dirty="0" err="1"/>
              <a:t>améli</a:t>
            </a:r>
            <a:r>
              <a:rPr lang="fr-FR" b="1" dirty="0"/>
              <a:t>.</a:t>
            </a:r>
          </a:p>
          <a:p>
            <a:pPr lvl="1">
              <a:buFont typeface="Wingdings" panose="05000000000000000000" pitchFamily="2" charset="2"/>
              <a:buChar char="Ø"/>
            </a:pPr>
            <a:endParaRPr lang="fr-FR" dirty="0"/>
          </a:p>
          <a:p>
            <a:pPr lvl="1">
              <a:buFont typeface="Wingdings" panose="05000000000000000000" pitchFamily="2" charset="2"/>
              <a:buChar char="Ø"/>
            </a:pPr>
            <a:r>
              <a:rPr lang="fr-FR" b="1" dirty="0"/>
              <a:t>Via l’outil dépôt pièces.</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5391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4. Rappels sur certains principes</a:t>
            </a:r>
          </a:p>
        </p:txBody>
      </p:sp>
      <p:sp>
        <p:nvSpPr>
          <p:cNvPr id="3" name="Espace réservé du contenu 2"/>
          <p:cNvSpPr>
            <a:spLocks noGrp="1"/>
          </p:cNvSpPr>
          <p:nvPr>
            <p:ph idx="1"/>
          </p:nvPr>
        </p:nvSpPr>
        <p:spPr/>
        <p:txBody>
          <a:bodyPr/>
          <a:lstStyle/>
          <a:p>
            <a:pPr lvl="1">
              <a:buFont typeface="Wingdings" panose="05000000000000000000" pitchFamily="2" charset="2"/>
              <a:buChar char="Ø"/>
            </a:pPr>
            <a:r>
              <a:rPr lang="fr-FR" b="1" dirty="0"/>
              <a:t>Date d’ouverture du droit en cas d’accord C2S participative:</a:t>
            </a:r>
          </a:p>
          <a:p>
            <a:pPr lvl="3"/>
            <a:r>
              <a:rPr lang="fr-FR" dirty="0"/>
              <a:t>Au premier jour du mois suivant la réception du bulletin d’adhésion et du mandat de prélèvement.</a:t>
            </a:r>
          </a:p>
          <a:p>
            <a:pPr lvl="3"/>
            <a:r>
              <a:rPr lang="fr-FR" dirty="0"/>
              <a:t>Pas de rétroactivité.</a:t>
            </a:r>
          </a:p>
          <a:p>
            <a:pPr lvl="3"/>
            <a:r>
              <a:rPr lang="fr-FR" dirty="0"/>
              <a:t>Exception : en cas de renouvellement d’une C2S participative, possibilité d’ouvrir le droit au 1</a:t>
            </a:r>
            <a:r>
              <a:rPr lang="fr-FR" baseline="30000" dirty="0"/>
              <a:t>er</a:t>
            </a:r>
            <a:r>
              <a:rPr lang="fr-FR" dirty="0"/>
              <a:t> jour du mois suivant la date de fin du précédent droit, en cas de réception des éléments d’adhésion dans le mois suivant la date de fin de droit.</a:t>
            </a:r>
          </a:p>
          <a:p>
            <a:pPr marL="466344" lvl="3" indent="0">
              <a:buNone/>
            </a:pPr>
            <a:r>
              <a:rPr lang="fr-FR" dirty="0"/>
              <a:t>Exemple : fin de droits C2S participative au 28/02/21, possibilité d’ouvrir le droit au 1/03/21 si réception des éléments d’adhésion courant du mois de mars.</a:t>
            </a:r>
          </a:p>
          <a:p>
            <a:pPr lvl="1">
              <a:buFont typeface="Wingdings" panose="05000000000000000000" pitchFamily="2" charset="2"/>
              <a:buChar char="Ø"/>
            </a:pPr>
            <a:r>
              <a:rPr lang="fr-FR" b="1" dirty="0"/>
              <a:t>Rétroactivité C2S non participative :</a:t>
            </a:r>
          </a:p>
          <a:p>
            <a:pPr lvl="3"/>
            <a:r>
              <a:rPr lang="fr-FR" dirty="0"/>
              <a:t>Jusqu’à 2 mois en cas d’hospitalisation.</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497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4. Rappels sur certains principes</a:t>
            </a:r>
          </a:p>
        </p:txBody>
      </p:sp>
      <p:sp>
        <p:nvSpPr>
          <p:cNvPr id="3" name="Espace réservé du contenu 2"/>
          <p:cNvSpPr>
            <a:spLocks noGrp="1"/>
          </p:cNvSpPr>
          <p:nvPr>
            <p:ph idx="1"/>
          </p:nvPr>
        </p:nvSpPr>
        <p:spPr/>
        <p:txBody>
          <a:bodyPr/>
          <a:lstStyle/>
          <a:p>
            <a:pPr lvl="1">
              <a:buFont typeface="Wingdings" panose="05000000000000000000" pitchFamily="2" charset="2"/>
              <a:buChar char="Ø"/>
            </a:pPr>
            <a:r>
              <a:rPr lang="fr-FR" b="1" dirty="0" err="1"/>
              <a:t>Réétude</a:t>
            </a:r>
            <a:r>
              <a:rPr lang="fr-FR" b="1" dirty="0"/>
              <a:t> du droits en cours d’attribution:</a:t>
            </a:r>
          </a:p>
          <a:p>
            <a:pPr lvl="3"/>
            <a:r>
              <a:rPr lang="fr-FR"/>
              <a:t>Seuls l’arrivée </a:t>
            </a:r>
            <a:r>
              <a:rPr lang="fr-FR" dirty="0"/>
              <a:t>d’un mineur au sein du foyer ou le fait d’obtenir le droit au RSA entraîne une </a:t>
            </a:r>
            <a:r>
              <a:rPr lang="fr-FR" dirty="0" err="1"/>
              <a:t>réétude</a:t>
            </a:r>
            <a:r>
              <a:rPr lang="fr-FR" dirty="0"/>
              <a:t> du dossier.</a:t>
            </a:r>
          </a:p>
          <a:p>
            <a:pPr marL="466344" lvl="3" indent="0">
              <a:buNone/>
            </a:pPr>
            <a:r>
              <a:rPr lang="fr-FR" dirty="0"/>
              <a:t>A noter que dans le cas de l’arrivée d’un mineur (naissance), le droit est accordé à l’enfant (sans participation financière supplémentaire pour l’enfant en cas de droit C2S participative).</a:t>
            </a:r>
          </a:p>
          <a:p>
            <a:pPr marL="466344" lvl="3" indent="0">
              <a:buNone/>
            </a:pPr>
            <a:endParaRPr lang="fr-FR" dirty="0"/>
          </a:p>
          <a:p>
            <a:pPr lvl="1">
              <a:buClr>
                <a:srgbClr val="F96A1B"/>
              </a:buClr>
              <a:buFont typeface="Wingdings" pitchFamily="2" charset="2"/>
              <a:buChar char="Ø"/>
            </a:pPr>
            <a:r>
              <a:rPr lang="fr-FR" b="1" dirty="0">
                <a:solidFill>
                  <a:srgbClr val="000000"/>
                </a:solidFill>
              </a:rPr>
              <a:t>Renouvellement automatique de la C2S :</a:t>
            </a:r>
          </a:p>
          <a:p>
            <a:pPr lvl="3">
              <a:buClr>
                <a:srgbClr val="F96A1B"/>
              </a:buClr>
            </a:pPr>
            <a:r>
              <a:rPr lang="fr-FR" dirty="0">
                <a:solidFill>
                  <a:srgbClr val="000000"/>
                </a:solidFill>
              </a:rPr>
              <a:t>Pour les bénéficiaires du RSA.</a:t>
            </a:r>
          </a:p>
          <a:p>
            <a:pPr lvl="3">
              <a:buClr>
                <a:srgbClr val="F96A1B"/>
              </a:buClr>
            </a:pPr>
            <a:r>
              <a:rPr lang="fr-FR" dirty="0">
                <a:solidFill>
                  <a:srgbClr val="000000"/>
                </a:solidFill>
              </a:rPr>
              <a:t>Pour les bénéficiaires de l’ASPA. A noter qu’il sera nécessaire de remplir le choix d’organisme gestionnaire de la C2S chaque année.</a:t>
            </a:r>
          </a:p>
          <a:p>
            <a:pPr marL="466344" lvl="3" indent="0">
              <a:buNone/>
            </a:pPr>
            <a:endParaRPr lang="fr-FR"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0254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Sommaire</a:t>
            </a:r>
          </a:p>
        </p:txBody>
      </p:sp>
      <p:sp>
        <p:nvSpPr>
          <p:cNvPr id="3" name="Espace réservé du contenu 2"/>
          <p:cNvSpPr>
            <a:spLocks noGrp="1"/>
          </p:cNvSpPr>
          <p:nvPr>
            <p:ph idx="1"/>
          </p:nvPr>
        </p:nvSpPr>
        <p:spPr/>
        <p:txBody>
          <a:bodyPr/>
          <a:lstStyle/>
          <a:p>
            <a:pPr>
              <a:buAutoNum type="arabicPeriod"/>
            </a:pPr>
            <a:r>
              <a:rPr lang="fr-FR" dirty="0"/>
              <a:t>Contexte</a:t>
            </a:r>
          </a:p>
          <a:p>
            <a:pPr>
              <a:buAutoNum type="arabicPeriod"/>
            </a:pPr>
            <a:endParaRPr lang="fr-FR" dirty="0"/>
          </a:p>
          <a:p>
            <a:pPr>
              <a:buAutoNum type="arabicPeriod"/>
            </a:pPr>
            <a:r>
              <a:rPr lang="fr-FR" dirty="0"/>
              <a:t>Comment réaliser une demande ?</a:t>
            </a:r>
          </a:p>
          <a:p>
            <a:pPr>
              <a:buAutoNum type="arabicPeriod"/>
            </a:pPr>
            <a:endParaRPr lang="fr-FR" dirty="0"/>
          </a:p>
          <a:p>
            <a:pPr>
              <a:buAutoNum type="arabicPeriod"/>
            </a:pPr>
            <a:r>
              <a:rPr lang="fr-FR" dirty="0"/>
              <a:t>Modalités d’envoi</a:t>
            </a:r>
          </a:p>
          <a:p>
            <a:pPr>
              <a:buAutoNum type="arabicPeriod"/>
            </a:pPr>
            <a:endParaRPr lang="fr-FR" dirty="0"/>
          </a:p>
          <a:p>
            <a:pPr>
              <a:buAutoNum type="arabicPeriod"/>
            </a:pPr>
            <a:r>
              <a:rPr lang="fr-FR" dirty="0"/>
              <a:t>Rappels sur certains principes</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1761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1. Contexte </a:t>
            </a:r>
          </a:p>
        </p:txBody>
      </p:sp>
      <p:sp>
        <p:nvSpPr>
          <p:cNvPr id="3" name="Espace réservé du contenu 2"/>
          <p:cNvSpPr>
            <a:spLocks noGrp="1"/>
          </p:cNvSpPr>
          <p:nvPr>
            <p:ph idx="1"/>
          </p:nvPr>
        </p:nvSpPr>
        <p:spPr/>
        <p:txBody>
          <a:bodyPr/>
          <a:lstStyle/>
          <a:p>
            <a:pPr lvl="1">
              <a:buFont typeface="Wingdings" panose="05000000000000000000" pitchFamily="2" charset="2"/>
              <a:buChar char="Ø"/>
            </a:pPr>
            <a:r>
              <a:rPr lang="fr-FR" dirty="0"/>
              <a:t>Loi de Financement de la Sécurité Sociale 2019 : refonte des dispositifs CMUC et ACS:</a:t>
            </a:r>
          </a:p>
          <a:p>
            <a:pPr lvl="3"/>
            <a:r>
              <a:rPr lang="fr-FR" dirty="0"/>
              <a:t>Extension de la CMUC aux bénéficiaires de l’ACS</a:t>
            </a:r>
          </a:p>
          <a:p>
            <a:pPr lvl="3"/>
            <a:r>
              <a:rPr lang="fr-FR" dirty="0"/>
              <a:t>Changement de dénomination : La Complémentaire Santé Solidaire</a:t>
            </a:r>
          </a:p>
          <a:p>
            <a:pPr lvl="3"/>
            <a:r>
              <a:rPr lang="fr-FR" dirty="0"/>
              <a:t>Mise en œuvre : 1er novembre 2019</a:t>
            </a:r>
          </a:p>
          <a:p>
            <a:pPr lvl="3"/>
            <a:r>
              <a:rPr lang="fr-FR" dirty="0"/>
              <a:t>Complémentaire santé solidaire avec et sans participation financière</a:t>
            </a:r>
          </a:p>
          <a:p>
            <a:pPr lvl="3"/>
            <a:r>
              <a:rPr lang="fr-FR" dirty="0"/>
              <a:t>Montant de la participation dépendant de l’âge du bénéficiaire</a:t>
            </a:r>
          </a:p>
          <a:p>
            <a:pPr lvl="1">
              <a:buFont typeface="Wingdings" panose="05000000000000000000" pitchFamily="2" charset="2"/>
              <a:buChar char="Ø"/>
            </a:pPr>
            <a:endParaRPr lang="fr-FR" dirty="0"/>
          </a:p>
          <a:p>
            <a:pPr lvl="1">
              <a:buFont typeface="Wingdings" panose="05000000000000000000" pitchFamily="2" charset="2"/>
              <a:buChar char="Ø"/>
            </a:pPr>
            <a:r>
              <a:rPr lang="fr-FR" dirty="0"/>
              <a:t>Calcul de la participation financière (montant mensuel) :</a:t>
            </a:r>
          </a:p>
          <a:p>
            <a:pPr lvl="1">
              <a:buFont typeface="Wingdings" panose="05000000000000000000" pitchFamily="2" charset="2"/>
              <a:buChar char="Ø"/>
            </a:pPr>
            <a:endParaRPr lang="fr-FR"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3861048"/>
            <a:ext cx="6768752" cy="1728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703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 Comment réaliser une demande ?</a:t>
            </a:r>
          </a:p>
        </p:txBody>
      </p:sp>
      <p:sp>
        <p:nvSpPr>
          <p:cNvPr id="3" name="Espace réservé du contenu 2"/>
          <p:cNvSpPr>
            <a:spLocks noGrp="1"/>
          </p:cNvSpPr>
          <p:nvPr>
            <p:ph idx="1"/>
          </p:nvPr>
        </p:nvSpPr>
        <p:spPr/>
        <p:txBody>
          <a:bodyPr/>
          <a:lstStyle/>
          <a:p>
            <a:pPr lvl="1" algn="just">
              <a:buFont typeface="Wingdings" panose="05000000000000000000" pitchFamily="2" charset="2"/>
              <a:buChar char="Ø"/>
            </a:pPr>
            <a:endParaRPr lang="fr-FR" b="1" dirty="0"/>
          </a:p>
          <a:p>
            <a:pPr lvl="1" algn="just">
              <a:buFont typeface="Wingdings" panose="05000000000000000000" pitchFamily="2" charset="2"/>
              <a:buChar char="Ø"/>
            </a:pPr>
            <a:endParaRPr lang="fr-FR" b="1" dirty="0"/>
          </a:p>
          <a:p>
            <a:pPr lvl="1" algn="just">
              <a:buFont typeface="Wingdings" panose="05000000000000000000" pitchFamily="2" charset="2"/>
              <a:buChar char="Ø"/>
            </a:pPr>
            <a:r>
              <a:rPr lang="fr-FR" b="1" dirty="0"/>
              <a:t>En complétant le formulaire S3711:</a:t>
            </a:r>
          </a:p>
          <a:p>
            <a:pPr lvl="1" algn="just">
              <a:buFont typeface="Wingdings" panose="05000000000000000000" pitchFamily="2" charset="2"/>
              <a:buChar char="Ø"/>
            </a:pPr>
            <a:endParaRPr lang="fr-FR" b="1" dirty="0"/>
          </a:p>
          <a:p>
            <a:pPr lvl="3" algn="just"/>
            <a:r>
              <a:rPr lang="fr-FR" dirty="0"/>
              <a:t>Page 1 : Identité du demandeur et des personnes du foyer + bénéfice d’une aide.</a:t>
            </a:r>
          </a:p>
          <a:p>
            <a:pPr marL="466344" lvl="3" indent="0" algn="just">
              <a:buNone/>
            </a:pPr>
            <a:r>
              <a:rPr lang="fr-FR" i="1" u="sng" dirty="0"/>
              <a:t>Point de vigilance </a:t>
            </a:r>
            <a:r>
              <a:rPr lang="fr-FR" dirty="0"/>
              <a:t>: bien saisir le numéro d’allocataire à la CAF (si bénéficiaire CAF).</a:t>
            </a:r>
          </a:p>
          <a:p>
            <a:pPr marL="466344" lvl="3" indent="0" algn="just">
              <a:buNone/>
            </a:pPr>
            <a:r>
              <a:rPr lang="fr-FR" dirty="0"/>
              <a:t>Il n’est pas nécessaire de fournir de justificatif de la CAF si le numéro d’allocataire est bien renseigné.</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5046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979712" y="23196"/>
            <a:ext cx="4790924" cy="6743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95061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 Comment réaliser une demande ?</a:t>
            </a:r>
          </a:p>
        </p:txBody>
      </p:sp>
      <p:sp>
        <p:nvSpPr>
          <p:cNvPr id="3" name="Espace réservé du contenu 2"/>
          <p:cNvSpPr>
            <a:spLocks noGrp="1"/>
          </p:cNvSpPr>
          <p:nvPr>
            <p:ph idx="1"/>
          </p:nvPr>
        </p:nvSpPr>
        <p:spPr/>
        <p:txBody>
          <a:bodyPr>
            <a:normAutofit fontScale="92500" lnSpcReduction="20000"/>
          </a:bodyPr>
          <a:lstStyle/>
          <a:p>
            <a:pPr lvl="1">
              <a:buFont typeface="Wingdings" panose="05000000000000000000" pitchFamily="2" charset="2"/>
              <a:buChar char="Ø"/>
            </a:pPr>
            <a:r>
              <a:rPr lang="fr-FR" b="1" dirty="0"/>
              <a:t>En complétant le formulaire S3711:</a:t>
            </a:r>
          </a:p>
          <a:p>
            <a:pPr lvl="3" algn="just"/>
            <a:r>
              <a:rPr lang="fr-FR" dirty="0"/>
              <a:t>Page 2 : Ressources du foyer.</a:t>
            </a:r>
          </a:p>
          <a:p>
            <a:pPr marL="466344" lvl="3" indent="0" algn="just">
              <a:buNone/>
            </a:pPr>
            <a:r>
              <a:rPr lang="fr-FR" i="1" u="sng" dirty="0"/>
              <a:t>Point de vigilance:</a:t>
            </a:r>
            <a:r>
              <a:rPr lang="fr-FR" i="1" dirty="0"/>
              <a:t> </a:t>
            </a:r>
            <a:r>
              <a:rPr lang="fr-FR" dirty="0"/>
              <a:t>les montants indiqués sur la page 2 sont ceux de la période de référence, soit les 12 derniers mois.</a:t>
            </a:r>
          </a:p>
          <a:p>
            <a:pPr marL="466344" lvl="3" indent="0" algn="just">
              <a:buNone/>
            </a:pPr>
            <a:r>
              <a:rPr lang="fr-FR" i="1" u="sng" dirty="0"/>
              <a:t>Point de vigilance:</a:t>
            </a:r>
            <a:r>
              <a:rPr lang="fr-FR" i="1" dirty="0"/>
              <a:t> </a:t>
            </a:r>
            <a:r>
              <a:rPr lang="fr-FR" dirty="0"/>
              <a:t>il est nécessaire de compléter l’ensemble de la page 2, en indiquant des 0€ de ressources dans le type de ressources qui ne concernent pas le foyer.</a:t>
            </a:r>
          </a:p>
          <a:p>
            <a:pPr marL="466344" lvl="3" indent="0" algn="just">
              <a:buNone/>
            </a:pPr>
            <a:r>
              <a:rPr lang="fr-FR" dirty="0"/>
              <a:t>Le formulaire a valeur de déclaration sur l’honneur pour le demandeur.</a:t>
            </a:r>
          </a:p>
          <a:p>
            <a:pPr marL="466344" lvl="3" indent="0" algn="just">
              <a:buNone/>
            </a:pPr>
            <a:r>
              <a:rPr lang="fr-FR" i="1" u="sng" dirty="0"/>
              <a:t>Point de vigilance:</a:t>
            </a:r>
            <a:r>
              <a:rPr lang="fr-FR" i="1" dirty="0"/>
              <a:t> </a:t>
            </a:r>
            <a:r>
              <a:rPr lang="fr-FR" dirty="0"/>
              <a:t>Il n’est pas nécessaire de fournir les justificatifs de ressources en plus du formulaire s’il est dûment complété (exemple bulletin de salaire…).</a:t>
            </a:r>
          </a:p>
          <a:p>
            <a:pPr marL="466344" lvl="3" indent="0" algn="just">
              <a:buNone/>
            </a:pPr>
            <a:r>
              <a:rPr lang="fr-FR" i="1" u="sng" dirty="0"/>
              <a:t>Point de vigilance :</a:t>
            </a:r>
            <a:r>
              <a:rPr lang="fr-FR" i="1" dirty="0"/>
              <a:t> </a:t>
            </a:r>
            <a:r>
              <a:rPr lang="fr-FR" dirty="0"/>
              <a:t>les demandes de C2S avec des ressources à 0€ ne sont pas recevables. Il est nécessaire d’indiquer les moyens de subsistance de la personne ou d’évaluer le montant de la solidarité. Il est possible d’indiquer ce montant dans la dernière ligne des ressources « autres ressources ».</a:t>
            </a:r>
          </a:p>
          <a:p>
            <a:pPr marL="466344" lvl="3" indent="0" algn="just">
              <a:buNone/>
            </a:pPr>
            <a:r>
              <a:rPr lang="fr-FR" dirty="0"/>
              <a:t>Pour les personnes vivant de la solidarité, il est préférable de réaliser une attestation sur l’honneur, en plus du formulaire, pour permettre un traitement plus simple de la demande.</a:t>
            </a:r>
          </a:p>
          <a:p>
            <a:pPr marL="466344" lvl="3" indent="0" algn="just">
              <a:buNone/>
            </a:pPr>
            <a:endParaRPr lang="fr-FR" dirty="0"/>
          </a:p>
          <a:p>
            <a:pPr marL="466344" lvl="3" indent="0" algn="just">
              <a:buNone/>
            </a:pPr>
            <a:endParaRPr lang="fr-FR" dirty="0"/>
          </a:p>
          <a:p>
            <a:pPr marL="0" lvl="1" indent="0">
              <a:buNone/>
            </a:pPr>
            <a:endParaRPr lang="fr-FR"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5310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23728" y="56477"/>
            <a:ext cx="4774752" cy="67684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94965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 Comment réaliser une demande ?</a:t>
            </a:r>
          </a:p>
        </p:txBody>
      </p:sp>
      <p:sp>
        <p:nvSpPr>
          <p:cNvPr id="3" name="Espace réservé du contenu 2"/>
          <p:cNvSpPr>
            <a:spLocks noGrp="1"/>
          </p:cNvSpPr>
          <p:nvPr>
            <p:ph idx="1"/>
          </p:nvPr>
        </p:nvSpPr>
        <p:spPr/>
        <p:txBody>
          <a:bodyPr/>
          <a:lstStyle/>
          <a:p>
            <a:pPr marL="116586" lvl="1" indent="-285750">
              <a:buFont typeface="Wingdings" panose="05000000000000000000" pitchFamily="2" charset="2"/>
              <a:buChar char="Ø"/>
            </a:pPr>
            <a:r>
              <a:rPr lang="fr-FR" b="1" dirty="0"/>
              <a:t>En complétant le formulaire S3711:</a:t>
            </a:r>
          </a:p>
          <a:p>
            <a:pPr lvl="3"/>
            <a:r>
              <a:rPr lang="fr-FR" dirty="0"/>
              <a:t>Pages 3 et 4 : Choix de l’Organisme Complémentaire et signature du formulaire.</a:t>
            </a:r>
          </a:p>
          <a:p>
            <a:pPr marL="466344" lvl="3" indent="0">
              <a:buNone/>
            </a:pPr>
            <a:r>
              <a:rPr lang="fr-FR" dirty="0"/>
              <a:t>En cas de choix d’un Organisme Complémentaire Privé comme gestionnaire de la C2S, vous avez la possibilité de consulter la liste des organismes adhérents à la C2S, voir lien ci-dessous:</a:t>
            </a:r>
          </a:p>
          <a:p>
            <a:pPr marL="466344" lvl="3" indent="0" algn="ctr">
              <a:buNone/>
            </a:pPr>
            <a:r>
              <a:rPr lang="fr-FR" dirty="0">
                <a:hlinkClick r:id="rId2"/>
              </a:rPr>
              <a:t>https://www.complementaire-sante-solidaire.gouv.fr/liste-organismes-complementaires.php</a:t>
            </a:r>
            <a:endParaRPr lang="fr-FR" dirty="0"/>
          </a:p>
          <a:p>
            <a:pPr marL="466344" lvl="3" indent="0">
              <a:buNone/>
            </a:pPr>
            <a:endParaRPr lang="fr-FR" dirty="0"/>
          </a:p>
          <a:p>
            <a:pPr marL="466344" lvl="3" indent="0">
              <a:buNone/>
            </a:pPr>
            <a:r>
              <a:rPr lang="fr-FR" i="1" u="sng" dirty="0"/>
              <a:t>Point de vigilance : </a:t>
            </a:r>
            <a:r>
              <a:rPr lang="fr-FR" dirty="0"/>
              <a:t>le formulaire de C2S doit être absolument daté et signé. Il est possible que le formulaire soit signé par un travailleur social, en apposant le cachet de la structure.</a:t>
            </a: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1723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95736" y="44624"/>
            <a:ext cx="4630736" cy="67006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834141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108</TotalTime>
  <Words>901</Words>
  <Application>Microsoft Office PowerPoint</Application>
  <PresentationFormat>Affichage à l'écran (4:3)</PresentationFormat>
  <Paragraphs>80</Paragraphs>
  <Slides>14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Courier New</vt:lpstr>
      <vt:lpstr>Franklin Gothic Book</vt:lpstr>
      <vt:lpstr>Franklin Gothic Medium</vt:lpstr>
      <vt:lpstr>Wingdings</vt:lpstr>
      <vt:lpstr>Angles</vt:lpstr>
      <vt:lpstr>Rappels sur la complémentaire Santé solidaire</vt:lpstr>
      <vt:lpstr>Sommaire</vt:lpstr>
      <vt:lpstr>1. Contexte </vt:lpstr>
      <vt:lpstr>2. Comment réaliser une demande ?</vt:lpstr>
      <vt:lpstr>Présentation PowerPoint</vt:lpstr>
      <vt:lpstr>2. Comment réaliser une demande ?</vt:lpstr>
      <vt:lpstr>Présentation PowerPoint</vt:lpstr>
      <vt:lpstr>2. Comment réaliser une demande ?</vt:lpstr>
      <vt:lpstr>Présentation PowerPoint</vt:lpstr>
      <vt:lpstr>Présentation PowerPoint</vt:lpstr>
      <vt:lpstr>2. Comment réaliser une demande ?</vt:lpstr>
      <vt:lpstr>3. Modalités d’envoi</vt:lpstr>
      <vt:lpstr>4. Rappels sur certains principes</vt:lpstr>
      <vt:lpstr>4. Rappels sur certains principes</vt:lpstr>
    </vt:vector>
  </TitlesOfParts>
  <Company>CNAMTS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Rappels sur la complémentaire Santé solidaire</dc:title>
  <dc:creator>DELERIS STEPHANE</dc:creator>
  <cp:lastModifiedBy>Math-Antoine</cp:lastModifiedBy>
  <cp:revision>13</cp:revision>
  <dcterms:created xsi:type="dcterms:W3CDTF">2021-01-25T16:18:23Z</dcterms:created>
  <dcterms:modified xsi:type="dcterms:W3CDTF">2021-03-26T14:04:31Z</dcterms:modified>
</cp:coreProperties>
</file>