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670" r:id="rId2"/>
  </p:sldMasterIdLst>
  <p:notesMasterIdLst>
    <p:notesMasterId r:id="rId33"/>
  </p:notesMasterIdLst>
  <p:sldIdLst>
    <p:sldId id="262" r:id="rId3"/>
    <p:sldId id="271" r:id="rId4"/>
    <p:sldId id="269" r:id="rId5"/>
    <p:sldId id="446" r:id="rId6"/>
    <p:sldId id="449" r:id="rId7"/>
    <p:sldId id="401" r:id="rId8"/>
    <p:sldId id="387" r:id="rId9"/>
    <p:sldId id="402" r:id="rId10"/>
    <p:sldId id="395" r:id="rId11"/>
    <p:sldId id="341" r:id="rId12"/>
    <p:sldId id="349" r:id="rId13"/>
    <p:sldId id="410" r:id="rId14"/>
    <p:sldId id="411" r:id="rId15"/>
    <p:sldId id="412" r:id="rId16"/>
    <p:sldId id="413" r:id="rId17"/>
    <p:sldId id="445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3" r:id="rId27"/>
    <p:sldId id="433" r:id="rId28"/>
    <p:sldId id="348" r:id="rId29"/>
    <p:sldId id="403" r:id="rId30"/>
    <p:sldId id="447" r:id="rId31"/>
    <p:sldId id="448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Times" panose="02020603050405020304" pitchFamily="18" charset="0"/>
      <p:regular r:id="rId38"/>
      <p:bold r:id="rId39"/>
      <p:italic r:id="rId40"/>
      <p:boldItalic r:id="rId4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lle de Paris" id="{69363AC6-17A9-4254-B8E5-04F59463C2F4}">
          <p14:sldIdLst>
            <p14:sldId id="262"/>
          </p14:sldIdLst>
        </p14:section>
        <p14:section name="Section sans titre" id="{594A5BD7-1275-4742-ADAE-1958572BA22E}">
          <p14:sldIdLst>
            <p14:sldId id="271"/>
          </p14:sldIdLst>
        </p14:section>
        <p14:section name="Ville de Paris - Partie 1" id="{2E105918-A185-4971-BE0E-193C6D62C75B}">
          <p14:sldIdLst>
            <p14:sldId id="269"/>
            <p14:sldId id="446"/>
            <p14:sldId id="449"/>
            <p14:sldId id="401"/>
            <p14:sldId id="387"/>
            <p14:sldId id="402"/>
            <p14:sldId id="395"/>
          </p14:sldIdLst>
        </p14:section>
        <p14:section name="Ville de Paris - Partie 2" id="{71313A61-616B-0F4A-BEDB-E308B7BA7566}">
          <p14:sldIdLst>
            <p14:sldId id="341"/>
            <p14:sldId id="349"/>
            <p14:sldId id="410"/>
            <p14:sldId id="411"/>
            <p14:sldId id="412"/>
            <p14:sldId id="413"/>
            <p14:sldId id="445"/>
            <p14:sldId id="414"/>
            <p14:sldId id="415"/>
            <p14:sldId id="416"/>
            <p14:sldId id="417"/>
            <p14:sldId id="418"/>
            <p14:sldId id="419"/>
          </p14:sldIdLst>
        </p14:section>
        <p14:section name="Ville de Paris - Partie 3" id="{DF66B9E5-7CFB-485B-B0D7-7E82982EEF6D}">
          <p14:sldIdLst>
            <p14:sldId id="420"/>
            <p14:sldId id="421"/>
            <p14:sldId id="423"/>
            <p14:sldId id="433"/>
          </p14:sldIdLst>
        </p14:section>
        <p14:section name="Ville de Paris - Partie 4" id="{6B48B37A-0717-4E1F-8F88-95B8CA7F5C88}">
          <p14:sldIdLst/>
        </p14:section>
        <p14:section name="Section sans titre" id="{0A5837A9-D857-4E1A-8F19-4E22966F1262}">
          <p14:sldIdLst>
            <p14:sldId id="348"/>
            <p14:sldId id="403"/>
          </p14:sldIdLst>
        </p14:section>
        <p14:section name="Section sans titre" id="{31E59A99-F13C-48ED-B8FF-91E114DC58FA}">
          <p14:sldIdLst>
            <p14:sldId id="447"/>
            <p14:sldId id="4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ysens Anna" initials="LA" lastIdx="2" clrIdx="0"/>
  <p:cmAuthor id="1" name="Amrani, Ines" initials="AI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6" autoAdjust="0"/>
    <p:restoredTop sz="78452" autoAdjust="0"/>
  </p:normalViewPr>
  <p:slideViewPr>
    <p:cSldViewPr snapToGrid="0" showGuides="1">
      <p:cViewPr varScale="1">
        <p:scale>
          <a:sx n="84" d="100"/>
          <a:sy n="84" d="100"/>
        </p:scale>
        <p:origin x="-73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2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DID-FIC01.casvp.mdp\donnees\DONNEES-DID-SDSLE\Base-Sdsle\BEPS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DID-FIC01.casvp.mdp\donnees\DONNEES-DID-SDSLE\Base-Sdsle\BEPS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.Leysens\Desktop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ranii\Documents\Int&#233;gration\Enqu&#234;te%20pr&#233;fecture\Extract%20r&#233;sultats%20Assoces%20doc%20de%20travai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.Leysens\Desktop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DID-FIC01.casvp.mdp\donnees\DONNEES-DID-SDSLE\Base-Sdsle\BEPS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DID-FIC01.casvp.mdp\donnees\DONNEES-DID-SDSLE\Base-Sdsle\BEPS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.Leysens\Desktop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.Leysens\Desktop\03-MigrantsRefugies\05-Actions_%20PlanMigrants\AccesAuxDroits\2021_Difficult&#233;s%20prise%20RDV%20Prefecture\Enqu&#234;te%202022\R&#233;sultats%20CASVP\R&#233;sultats%20enqu&#234;te%200404202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na.Leysens\Desktop\03-MigrantsRefugies\05-Actions_%20PlanMigrants\AccesAuxDroits\2021_Difficult&#233;s%20prise%20RDV%20Prefecture\Enqu&#234;te%202022\R&#233;sultats%20CASVP\R&#233;sultats%20enqu&#234;te%200404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pPr>
            <a:r>
              <a:rPr lang="en-US" sz="1600" dirty="0" err="1" smtClean="0">
                <a:solidFill>
                  <a:schemeClr val="accent4"/>
                </a:solidFill>
              </a:rPr>
              <a:t>Préfecture</a:t>
            </a:r>
            <a:r>
              <a:rPr lang="en-US" sz="1600" dirty="0" smtClean="0">
                <a:solidFill>
                  <a:schemeClr val="accent4"/>
                </a:solidFill>
              </a:rPr>
              <a:t> </a:t>
            </a:r>
            <a:r>
              <a:rPr lang="en-US" sz="1600" dirty="0" err="1" smtClean="0">
                <a:solidFill>
                  <a:schemeClr val="accent4"/>
                </a:solidFill>
              </a:rPr>
              <a:t>concernée</a:t>
            </a:r>
            <a:r>
              <a:rPr lang="en-US" sz="1600" dirty="0" smtClean="0">
                <a:solidFill>
                  <a:schemeClr val="accent4"/>
                </a:solidFill>
              </a:rPr>
              <a:t> – </a:t>
            </a:r>
            <a:r>
              <a:rPr lang="en-US" sz="1600" dirty="0" err="1" smtClean="0">
                <a:solidFill>
                  <a:schemeClr val="accent4"/>
                </a:solidFill>
              </a:rPr>
              <a:t>Résultats</a:t>
            </a:r>
            <a:r>
              <a:rPr lang="en-US" sz="1600" dirty="0" smtClean="0">
                <a:solidFill>
                  <a:schemeClr val="accent4"/>
                </a:solidFill>
              </a:rPr>
              <a:t> CASVP </a:t>
            </a:r>
            <a:endParaRPr lang="en-US" sz="160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0.16721855469319213"/>
          <c:y val="1.070961208583286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Préfecture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03-4819-8FB4-26A1F16DBCF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8C-45A9-BF39-F361B87659F8}"/>
              </c:ext>
            </c:extLst>
          </c:dPt>
          <c:dLbls>
            <c:dLbl>
              <c:idx val="0"/>
              <c:layout>
                <c:manualLayout>
                  <c:x val="0"/>
                  <c:y val="-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03-4819-8FB4-26A1F16DBCF6}"/>
                </c:ext>
              </c:extLst>
            </c:dLbl>
            <c:dLbl>
              <c:idx val="1"/>
              <c:layout>
                <c:manualLayout>
                  <c:x val="5.6979398749180387E-17"/>
                  <c:y val="-7.2727272727272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03-4819-8FB4-26A1F16DBC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Feuil1!$A$6:$A$8</c:f>
              <c:strCache>
                <c:ptCount val="3"/>
                <c:pt idx="0">
                  <c:v>Paris </c:v>
                </c:pt>
                <c:pt idx="1">
                  <c:v>Autre </c:v>
                </c:pt>
                <c:pt idx="2">
                  <c:v>Sans réponse </c:v>
                </c:pt>
              </c:strCache>
            </c:strRef>
          </c:cat>
          <c:val>
            <c:numRef>
              <c:f>Feuil1!$B$6:$B$8</c:f>
              <c:numCache>
                <c:formatCode>0%</c:formatCode>
                <c:ptCount val="3"/>
                <c:pt idx="0">
                  <c:v>0.92385786802030456</c:v>
                </c:pt>
                <c:pt idx="1">
                  <c:v>6.0913705583756347E-2</c:v>
                </c:pt>
                <c:pt idx="2">
                  <c:v>1.5228426395939087E-2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03-4819-8FB4-26A1F16DB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52416"/>
        <c:axId val="209053952"/>
      </c:barChart>
      <c:catAx>
        <c:axId val="20905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9053952"/>
        <c:crosses val="autoZero"/>
        <c:auto val="1"/>
        <c:lblAlgn val="ctr"/>
        <c:lblOffset val="100"/>
        <c:noMultiLvlLbl val="0"/>
      </c:catAx>
      <c:valAx>
        <c:axId val="209053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9052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Nature des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difficultés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035685836787327"/>
          <c:y val="0.11615517663022042"/>
          <c:w val="0.45657237688590513"/>
          <c:h val="0.836062611429292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Graphiques!$B$62</c:f>
              <c:strCache>
                <c:ptCount val="1"/>
                <c:pt idx="0">
                  <c:v>Nature des difficultés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Graphiques!$A$63:$A$75</c:f>
              <c:strCache>
                <c:ptCount val="13"/>
                <c:pt idx="0">
                  <c:v>Refus du CERFA de domiciliation</c:v>
                </c:pt>
                <c:pt idx="1">
                  <c:v>Numéro AGDREF de la personne non reconnu en ligne</c:v>
                </c:pt>
                <c:pt idx="2">
                  <c:v>Difficulté à obtenir la mobilité du dossier</c:v>
                </c:pt>
                <c:pt idx="3">
                  <c:v>Demande de pièces complémentaires ne correspondant pas à la demande</c:v>
                </c:pt>
                <c:pt idx="4">
                  <c:v>Difficulté ou impossibilité à notifier un changement d’adresse ou de statut</c:v>
                </c:pt>
                <c:pt idx="5">
                  <c:v>Impossibilité d’obtenir un RDV en ligne pour renouvellement récépissé</c:v>
                </c:pt>
                <c:pt idx="6">
                  <c:v>Date de RDV octroyé, situé après expiration du titre ou récépissé</c:v>
                </c:pt>
                <c:pt idx="7">
                  <c:v>Longueur de l’instruction de la demande</c:v>
                </c:pt>
                <c:pt idx="8">
                  <c:v>Impossibilité à effectuer sa demande de renouvellement de récépissé en ligne</c:v>
                </c:pt>
                <c:pt idx="9">
                  <c:v>Difficulté ou impossibilité à déposer son dossier sur démarches simplifiées</c:v>
                </c:pt>
                <c:pt idx="10">
                  <c:v>Longueur du temps d’octroi d’un RDV</c:v>
                </c:pt>
                <c:pt idx="11">
                  <c:v>Autre(s) difficulté(s)</c:v>
                </c:pt>
                <c:pt idx="12">
                  <c:v>Impossibilité d’obtenir un RDV en ligne pour dépôt dossier</c:v>
                </c:pt>
              </c:strCache>
            </c:strRef>
          </c:cat>
          <c:val>
            <c:numRef>
              <c:f>Graphiques!$B$63:$B$75</c:f>
              <c:numCache>
                <c:formatCode>General</c:formatCode>
                <c:ptCount val="13"/>
                <c:pt idx="0">
                  <c:v>1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23</c:v>
                </c:pt>
                <c:pt idx="9">
                  <c:v>27</c:v>
                </c:pt>
                <c:pt idx="10">
                  <c:v>30</c:v>
                </c:pt>
                <c:pt idx="11">
                  <c:v>45</c:v>
                </c:pt>
                <c:pt idx="12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1-4814-8AFB-EB9987BFDB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153472"/>
        <c:axId val="212156416"/>
      </c:barChart>
      <c:catAx>
        <c:axId val="212153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lnSpc>
                <a:spcPct val="100000"/>
              </a:lnSpc>
              <a:defRPr baseline="0"/>
            </a:pPr>
            <a:endParaRPr lang="fr-FR"/>
          </a:p>
        </c:txPr>
        <c:crossAx val="212156416"/>
        <c:crossesAt val="0"/>
        <c:auto val="1"/>
        <c:lblAlgn val="r"/>
        <c:lblOffset val="100"/>
        <c:noMultiLvlLbl val="0"/>
      </c:catAx>
      <c:valAx>
        <c:axId val="212156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2153472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Durée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des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difficultés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Graphiques!$B$78</c:f>
              <c:strCache>
                <c:ptCount val="1"/>
                <c:pt idx="0">
                  <c:v>Durée des difficultés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7D-48C9-9241-132033D934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7D-48C9-9241-132033D934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7D-48C9-9241-132033D934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7D-48C9-9241-132033D9340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7D-48C9-9241-132033D934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Graphiques!$A$79:$A$83</c:f>
              <c:strCache>
                <c:ptCount val="5"/>
                <c:pt idx="0">
                  <c:v>moins d'1 semaine</c:v>
                </c:pt>
                <c:pt idx="1">
                  <c:v>entre 1 semaine et 1 mois</c:v>
                </c:pt>
                <c:pt idx="2">
                  <c:v>plus d'1 mois</c:v>
                </c:pt>
                <c:pt idx="3">
                  <c:v>plus de 3 mois </c:v>
                </c:pt>
                <c:pt idx="4">
                  <c:v>sans réponse</c:v>
                </c:pt>
              </c:strCache>
            </c:strRef>
          </c:cat>
          <c:val>
            <c:numRef>
              <c:f>Graphiques!$B$79:$B$83</c:f>
              <c:numCache>
                <c:formatCode>General</c:formatCode>
                <c:ptCount val="5"/>
                <c:pt idx="0">
                  <c:v>2</c:v>
                </c:pt>
                <c:pt idx="1">
                  <c:v>18</c:v>
                </c:pt>
                <c:pt idx="2">
                  <c:v>51</c:v>
                </c:pt>
                <c:pt idx="3">
                  <c:v>161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7D-48C9-9241-132033D93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82688"/>
        <c:axId val="212084224"/>
      </c:barChart>
      <c:catAx>
        <c:axId val="21208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084224"/>
        <c:crosses val="autoZero"/>
        <c:auto val="1"/>
        <c:lblAlgn val="ctr"/>
        <c:lblOffset val="100"/>
        <c:noMultiLvlLbl val="0"/>
      </c:catAx>
      <c:valAx>
        <c:axId val="21208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08268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4"/>
                </a:solidFill>
              </a:rPr>
              <a:t>Durée</a:t>
            </a:r>
            <a:r>
              <a:rPr lang="en-US" sz="1600" dirty="0">
                <a:solidFill>
                  <a:schemeClr val="accent4"/>
                </a:solidFill>
              </a:rPr>
              <a:t> des </a:t>
            </a:r>
            <a:r>
              <a:rPr lang="en-US" sz="1600" dirty="0" err="1">
                <a:solidFill>
                  <a:schemeClr val="accent4"/>
                </a:solidFill>
              </a:rPr>
              <a:t>difficultés</a:t>
            </a:r>
            <a:r>
              <a:rPr lang="en-US" sz="1600" dirty="0">
                <a:solidFill>
                  <a:schemeClr val="accent4"/>
                </a:solidFill>
              </a:rPr>
              <a:t> - CASVP</a:t>
            </a:r>
            <a:endParaRPr lang="fr-FR" sz="1600" dirty="0">
              <a:solidFill>
                <a:schemeClr val="accent4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Graphiques!$B$61</c:f>
              <c:strCache>
                <c:ptCount val="1"/>
                <c:pt idx="0">
                  <c:v>Durée difficulté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6B-4038-BAF3-605645238D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6B-4038-BAF3-605645238D2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6B-4038-BAF3-605645238D2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6B-4038-BAF3-605645238D2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6B-4038-BAF3-605645238D2E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6B-4038-BAF3-605645238D2E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6B-4038-BAF3-605645238D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Graphiques!$A$62:$A$65</c:f>
              <c:strCache>
                <c:ptCount val="4"/>
                <c:pt idx="0">
                  <c:v>entre 1 semaine et 1 mois</c:v>
                </c:pt>
                <c:pt idx="1">
                  <c:v>plus d’1 mois</c:v>
                </c:pt>
                <c:pt idx="2">
                  <c:v>plus de 3 mois</c:v>
                </c:pt>
                <c:pt idx="3">
                  <c:v>Sans réponse </c:v>
                </c:pt>
              </c:strCache>
            </c:strRef>
          </c:cat>
          <c:val>
            <c:numRef>
              <c:f>Graphiques!$B$62:$B$65</c:f>
              <c:numCache>
                <c:formatCode>General</c:formatCode>
                <c:ptCount val="4"/>
                <c:pt idx="0">
                  <c:v>29</c:v>
                </c:pt>
                <c:pt idx="1">
                  <c:v>50</c:v>
                </c:pt>
                <c:pt idx="2">
                  <c:v>113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56B-4038-BAF3-605645238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13664"/>
        <c:axId val="212123648"/>
      </c:barChart>
      <c:catAx>
        <c:axId val="21211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123648"/>
        <c:crosses val="autoZero"/>
        <c:auto val="1"/>
        <c:lblAlgn val="ctr"/>
        <c:lblOffset val="100"/>
        <c:noMultiLvlLbl val="0"/>
      </c:catAx>
      <c:valAx>
        <c:axId val="2121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11366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>
                <a:solidFill>
                  <a:schemeClr val="accent4"/>
                </a:solidFill>
              </a:rPr>
              <a:t>Rupture du droit au </a:t>
            </a:r>
            <a:r>
              <a:rPr lang="fr-FR" sz="1600" dirty="0" smtClean="0">
                <a:solidFill>
                  <a:schemeClr val="accent4"/>
                </a:solidFill>
              </a:rPr>
              <a:t>séjour - CASVP </a:t>
            </a:r>
            <a:endParaRPr lang="fr-FR" sz="160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0.11498664483956925"/>
          <c:y val="2.4515136157430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976980238221963E-2"/>
          <c:y val="0.16284053404413359"/>
          <c:w val="0.55157415611627758"/>
          <c:h val="0.77088322251426877"/>
        </c:manualLayout>
      </c:layout>
      <c:pieChart>
        <c:varyColors val="1"/>
        <c:ser>
          <c:idx val="0"/>
          <c:order val="0"/>
          <c:tx>
            <c:strRef>
              <c:f>Feuil1!$B$69</c:f>
              <c:strCache>
                <c:ptCount val="1"/>
                <c:pt idx="0">
                  <c:v>Rupture du droit au séjour 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AD-4A92-8F36-601BCD6AF59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AD-4A92-8F36-601BCD6AF59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AD-4A92-8F36-601BCD6AF59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Feuil1!$A$70:$A$72</c:f>
              <c:strCache>
                <c:ptCount val="3"/>
                <c:pt idx="0">
                  <c:v>Rupture du droit au séjour </c:v>
                </c:pt>
                <c:pt idx="1">
                  <c:v>Non rupture </c:v>
                </c:pt>
                <c:pt idx="2">
                  <c:v>Sans réponse </c:v>
                </c:pt>
              </c:strCache>
            </c:strRef>
          </c:cat>
          <c:val>
            <c:numRef>
              <c:f>Feuil1!$B$70:$B$72</c:f>
              <c:numCache>
                <c:formatCode>0%</c:formatCode>
                <c:ptCount val="3"/>
                <c:pt idx="0">
                  <c:v>0.48223350253807107</c:v>
                </c:pt>
                <c:pt idx="1">
                  <c:v>0.46192893401015228</c:v>
                </c:pt>
                <c:pt idx="2">
                  <c:v>5.5837563451776651E-2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AD-4A92-8F36-601BCD6AF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Rupture du droit au </a:t>
            </a:r>
            <a:r>
              <a:rPr 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séjour - associations</a:t>
            </a:r>
            <a:endParaRPr lang="fr-FR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20060314075098792"/>
          <c:y val="3.20511910930948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696311209811905E-2"/>
          <c:y val="0.20739974311402887"/>
          <c:w val="0.53903168252508216"/>
          <c:h val="0.75335378906807482"/>
        </c:manualLayout>
      </c:layout>
      <c:pieChart>
        <c:varyColors val="1"/>
        <c:ser>
          <c:idx val="0"/>
          <c:order val="0"/>
          <c:tx>
            <c:strRef>
              <c:f>Graphiques!$E$90</c:f>
              <c:strCache>
                <c:ptCount val="1"/>
                <c:pt idx="0">
                  <c:v>Rupture du droit au séjour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0A-4B57-8E46-647019F0C0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0A-4B57-8E46-647019F0C0E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0A-4B57-8E46-647019F0C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Graphiques!$D$91:$D$93</c:f>
              <c:strCache>
                <c:ptCount val="3"/>
                <c:pt idx="0">
                  <c:v>Non rupture du droit au séjour</c:v>
                </c:pt>
                <c:pt idx="1">
                  <c:v>Rupture du droit au séjour</c:v>
                </c:pt>
                <c:pt idx="2">
                  <c:v>sans réponse</c:v>
                </c:pt>
              </c:strCache>
            </c:strRef>
          </c:cat>
          <c:val>
            <c:numRef>
              <c:f>Graphiques!$E$91:$E$93</c:f>
              <c:numCache>
                <c:formatCode>0%</c:formatCode>
                <c:ptCount val="3"/>
                <c:pt idx="0">
                  <c:v>0.61506276150627615</c:v>
                </c:pt>
                <c:pt idx="1">
                  <c:v>0.27615062761506276</c:v>
                </c:pt>
                <c:pt idx="2">
                  <c:v>0.10878661087866109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0A-4B57-8E46-647019F0C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74113019552736"/>
          <c:y val="0.34875501326569941"/>
          <c:w val="0.31430779101947875"/>
          <c:h val="0.35647142508784802"/>
        </c:manualLayout>
      </c:layout>
      <c:overlay val="0"/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accent4"/>
                </a:solidFill>
              </a:rPr>
              <a:t>Rupture des droits </a:t>
            </a:r>
            <a:r>
              <a:rPr lang="en-US" sz="1600" dirty="0" err="1" smtClean="0">
                <a:solidFill>
                  <a:schemeClr val="accent4"/>
                </a:solidFill>
              </a:rPr>
              <a:t>sociaux</a:t>
            </a:r>
            <a:r>
              <a:rPr lang="en-US" sz="1600" dirty="0" smtClean="0">
                <a:solidFill>
                  <a:schemeClr val="accent4"/>
                </a:solidFill>
              </a:rPr>
              <a:t> - CASVP </a:t>
            </a:r>
            <a:endParaRPr lang="en-US" sz="160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0.11615543002798751"/>
          <c:y val="4.7195903895238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Feuil1!$B$74</c:f>
              <c:strCache>
                <c:ptCount val="1"/>
                <c:pt idx="0">
                  <c:v>Rupture des droits sociaux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A1-4B6C-987F-83E401795E0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A1-4B6C-987F-83E401795E0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A1-4B6C-987F-83E401795E0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Feuil1!$A$75:$A$77</c:f>
              <c:strCache>
                <c:ptCount val="3"/>
                <c:pt idx="0">
                  <c:v>Rupture des droits sociaux </c:v>
                </c:pt>
                <c:pt idx="1">
                  <c:v>Non rupture </c:v>
                </c:pt>
                <c:pt idx="2">
                  <c:v>Sans réponse </c:v>
                </c:pt>
              </c:strCache>
            </c:strRef>
          </c:cat>
          <c:val>
            <c:numRef>
              <c:f>Feuil1!$B$75:$B$77</c:f>
              <c:numCache>
                <c:formatCode>0%</c:formatCode>
                <c:ptCount val="3"/>
                <c:pt idx="0">
                  <c:v>0.48223350253807107</c:v>
                </c:pt>
                <c:pt idx="1">
                  <c:v>0.45685279187817257</c:v>
                </c:pt>
                <c:pt idx="2">
                  <c:v>6.0913705583756347E-2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A1-4B6C-987F-83E401795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Rupture des droits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sociaux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 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Graphiques!$E$108</c:f>
              <c:strCache>
                <c:ptCount val="1"/>
                <c:pt idx="0">
                  <c:v>Rupture des droits sociaux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65-41FD-8C1F-1B34300F6CD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65-41FD-8C1F-1B34300F6CD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65-41FD-8C1F-1B34300F6C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Graphiques!$D$109:$D$111</c:f>
              <c:strCache>
                <c:ptCount val="3"/>
                <c:pt idx="0">
                  <c:v>Non rupture des droits sociaux</c:v>
                </c:pt>
                <c:pt idx="1">
                  <c:v>Rupture des droits sociaux </c:v>
                </c:pt>
                <c:pt idx="2">
                  <c:v>Sans réponse</c:v>
                </c:pt>
              </c:strCache>
            </c:strRef>
          </c:cat>
          <c:val>
            <c:numRef>
              <c:f>Graphiques!$E$109:$E$111</c:f>
              <c:numCache>
                <c:formatCode>0%</c:formatCode>
                <c:ptCount val="3"/>
                <c:pt idx="0">
                  <c:v>0.61506276150627615</c:v>
                </c:pt>
                <c:pt idx="1">
                  <c:v>0.27615062761506276</c:v>
                </c:pt>
                <c:pt idx="2">
                  <c:v>0.10878661087866109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865-41FD-8C1F-1B34300F6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Conséquences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sur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l'emploi</a:t>
            </a:r>
            <a:r>
              <a:rPr lang="en-US" sz="16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Graphiques!$E$126</c:f>
              <c:strCache>
                <c:ptCount val="1"/>
                <c:pt idx="0">
                  <c:v>Conséquences sur l'emploi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8-4DC0-AA68-2990697260F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8-4DC0-AA68-2990697260F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8-4DC0-AA68-2990697260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Graphiques!$D$127:$D$129</c:f>
              <c:strCache>
                <c:ptCount val="3"/>
                <c:pt idx="0">
                  <c:v>Pas de perte d'emploi ou d'opportunité d'accès à l'emploi</c:v>
                </c:pt>
                <c:pt idx="1">
                  <c:v>Perte d'emploi ou perte d'une opportunité d'accès à l'emploi</c:v>
                </c:pt>
                <c:pt idx="2">
                  <c:v>sans réponse</c:v>
                </c:pt>
              </c:strCache>
            </c:strRef>
          </c:cat>
          <c:val>
            <c:numRef>
              <c:f>Graphiques!$E$127:$E$129</c:f>
              <c:numCache>
                <c:formatCode>0%</c:formatCode>
                <c:ptCount val="3"/>
                <c:pt idx="0">
                  <c:v>0.48117154811715479</c:v>
                </c:pt>
                <c:pt idx="1">
                  <c:v>0.38912133891213391</c:v>
                </c:pt>
                <c:pt idx="2">
                  <c:v>0.1297071129707113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18-4DC0-AA68-29906972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973042794653547"/>
          <c:y val="0.24033928682957462"/>
          <c:w val="0.32501893320780578"/>
          <c:h val="0.75966071317042538"/>
        </c:manualLayout>
      </c:layout>
      <c:overlay val="0"/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 smtClean="0">
                <a:solidFill>
                  <a:schemeClr val="accent4"/>
                </a:solidFill>
              </a:rPr>
              <a:t>Conséquences</a:t>
            </a:r>
            <a:r>
              <a:rPr lang="en-US" sz="1600" dirty="0" smtClean="0">
                <a:solidFill>
                  <a:schemeClr val="accent4"/>
                </a:solidFill>
              </a:rPr>
              <a:t> </a:t>
            </a:r>
            <a:r>
              <a:rPr lang="en-US" sz="1600" dirty="0">
                <a:solidFill>
                  <a:schemeClr val="accent4"/>
                </a:solidFill>
              </a:rPr>
              <a:t>sur </a:t>
            </a:r>
            <a:r>
              <a:rPr lang="en-US" sz="1600" dirty="0" err="1" smtClean="0">
                <a:solidFill>
                  <a:schemeClr val="accent4"/>
                </a:solidFill>
              </a:rPr>
              <a:t>l'emploi</a:t>
            </a:r>
            <a:r>
              <a:rPr lang="en-US" sz="1600" dirty="0" smtClean="0">
                <a:solidFill>
                  <a:schemeClr val="accent4"/>
                </a:solidFill>
              </a:rPr>
              <a:t> -  CASVP</a:t>
            </a:r>
            <a:endParaRPr lang="en-US" sz="1600" dirty="0">
              <a:solidFill>
                <a:schemeClr val="accent4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Graphiques!$B$78</c:f>
              <c:strCache>
                <c:ptCount val="1"/>
                <c:pt idx="0">
                  <c:v>Conséquence sur l'emploi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08-45BC-B598-0DD14D057446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08-45BC-B598-0DD14D05744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Graphiques!$A$79:$A$81</c:f>
              <c:strCache>
                <c:ptCount val="3"/>
                <c:pt idx="0">
                  <c:v>Pas de perte d’emploi ou d’opportunité d’accès à l'emploi</c:v>
                </c:pt>
                <c:pt idx="1">
                  <c:v>Perte d’emploi ou d’opportunité d’accès à l'emploi</c:v>
                </c:pt>
                <c:pt idx="2">
                  <c:v>Sans réponse </c:v>
                </c:pt>
              </c:strCache>
            </c:strRef>
          </c:cat>
          <c:val>
            <c:numRef>
              <c:f>Graphiques!$B$79:$B$81</c:f>
              <c:numCache>
                <c:formatCode>0%</c:formatCode>
                <c:ptCount val="3"/>
                <c:pt idx="0">
                  <c:v>0.51776649746192893</c:v>
                </c:pt>
                <c:pt idx="1">
                  <c:v>0.39086294416243655</c:v>
                </c:pt>
                <c:pt idx="2">
                  <c:v>9.1370558375634514E-2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08-45BC-B598-0DD14D057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18658117179449"/>
          <c:y val="0.24874125783124626"/>
          <c:w val="0.35625617148316646"/>
          <c:h val="0.60562967095328324"/>
        </c:manualLayout>
      </c:layout>
      <c:overlay val="0"/>
    </c:legend>
    <c:plotVisOnly val="1"/>
    <c:dispBlanksAs val="gap"/>
    <c:showDLblsOverMax val="0"/>
  </c:chart>
  <c:spPr>
    <a:ln>
      <a:solidFill>
        <a:schemeClr val="accent4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Recours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juridique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6211012802531046E-2"/>
          <c:y val="0.18686718962176144"/>
          <c:w val="0.53772611773973522"/>
          <c:h val="0.75929614995813177"/>
        </c:manualLayout>
      </c:layout>
      <c:pieChart>
        <c:varyColors val="1"/>
        <c:ser>
          <c:idx val="0"/>
          <c:order val="0"/>
          <c:tx>
            <c:strRef>
              <c:f>Graphiques!$E$144</c:f>
              <c:strCache>
                <c:ptCount val="1"/>
                <c:pt idx="0">
                  <c:v>Recours juridique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42-4156-A115-1B33560397F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42-4156-A115-1B33560397F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42-4156-A115-1B33560397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Graphiques!$D$145:$D$147</c:f>
              <c:strCache>
                <c:ptCount val="3"/>
                <c:pt idx="0">
                  <c:v>Pas de recours juridique</c:v>
                </c:pt>
                <c:pt idx="1">
                  <c:v>Recours juridique </c:v>
                </c:pt>
                <c:pt idx="2">
                  <c:v>Sans réponse </c:v>
                </c:pt>
              </c:strCache>
            </c:strRef>
          </c:cat>
          <c:val>
            <c:numRef>
              <c:f>Graphiques!$E$145:$E$147</c:f>
              <c:numCache>
                <c:formatCode>0%</c:formatCode>
                <c:ptCount val="3"/>
                <c:pt idx="0">
                  <c:v>0.44769874476987448</c:v>
                </c:pt>
                <c:pt idx="1">
                  <c:v>0.41004184100418412</c:v>
                </c:pt>
                <c:pt idx="2">
                  <c:v>0.14225941422594143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42-4156-A115-1B3356039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r>
              <a:rPr 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Préfecture concernée – Résultats associations</a:t>
            </a:r>
            <a:endParaRPr lang="fr-FR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Graphiques!$E$1</c:f>
              <c:strCache>
                <c:ptCount val="1"/>
                <c:pt idx="0">
                  <c:v>Préfecture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8A-4F72-A947-462314D4AB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8A-4F72-A947-462314D4ABE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8A-4F72-A947-462314D4ABE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Graphiques!$D$2:$D$4</c:f>
              <c:strCache>
                <c:ptCount val="3"/>
                <c:pt idx="0">
                  <c:v>Paris</c:v>
                </c:pt>
                <c:pt idx="1">
                  <c:v>Autre</c:v>
                </c:pt>
                <c:pt idx="2">
                  <c:v>Sans réponse</c:v>
                </c:pt>
              </c:strCache>
            </c:strRef>
          </c:cat>
          <c:val>
            <c:numRef>
              <c:f>Graphiques!$E$2:$E$4</c:f>
              <c:numCache>
                <c:formatCode>0%</c:formatCode>
                <c:ptCount val="3"/>
                <c:pt idx="0">
                  <c:v>0.80753138075313813</c:v>
                </c:pt>
                <c:pt idx="1">
                  <c:v>0.15062761506276151</c:v>
                </c:pt>
                <c:pt idx="2">
                  <c:v>4.1841004184100417E-2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8A-4F72-A947-462314D4A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79"/>
        <c:axId val="210028416"/>
        <c:axId val="210029952"/>
      </c:barChart>
      <c:catAx>
        <c:axId val="21002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fr-FR"/>
          </a:p>
        </c:txPr>
        <c:crossAx val="210029952"/>
        <c:crosses val="autoZero"/>
        <c:auto val="1"/>
        <c:lblAlgn val="ctr"/>
        <c:lblOffset val="100"/>
        <c:noMultiLvlLbl val="0"/>
      </c:catAx>
      <c:valAx>
        <c:axId val="210029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0028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600" dirty="0">
                <a:solidFill>
                  <a:schemeClr val="accent4"/>
                </a:solidFill>
              </a:rPr>
              <a:t>Recours </a:t>
            </a:r>
            <a:r>
              <a:rPr lang="fr-FR" sz="1600" dirty="0" smtClean="0">
                <a:solidFill>
                  <a:schemeClr val="accent4"/>
                </a:solidFill>
              </a:rPr>
              <a:t>juridique - CASVP</a:t>
            </a:r>
            <a:endParaRPr lang="fr-FR" sz="1600" dirty="0">
              <a:solidFill>
                <a:schemeClr val="accent4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Graphiques!$B$84</c:f>
              <c:strCache>
                <c:ptCount val="1"/>
                <c:pt idx="0">
                  <c:v>Recours juridique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87-4030-B2CC-23AFE2E8F64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87-4030-B2CC-23AFE2E8F64A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87-4030-B2CC-23AFE2E8F64A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87-4030-B2CC-23AFE2E8F64A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87-4030-B2CC-23AFE2E8F6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Graphiques!$A$85:$A$87</c:f>
              <c:strCache>
                <c:ptCount val="3"/>
                <c:pt idx="0">
                  <c:v>Pas de recours juridique</c:v>
                </c:pt>
                <c:pt idx="1">
                  <c:v>Recours juridique</c:v>
                </c:pt>
                <c:pt idx="2">
                  <c:v>Sans réponse </c:v>
                </c:pt>
              </c:strCache>
            </c:strRef>
          </c:cat>
          <c:val>
            <c:numRef>
              <c:f>Graphiques!$B$85:$B$87</c:f>
              <c:numCache>
                <c:formatCode>0%</c:formatCode>
                <c:ptCount val="3"/>
                <c:pt idx="0">
                  <c:v>0.58883248730964466</c:v>
                </c:pt>
                <c:pt idx="1">
                  <c:v>0.28426395939086296</c:v>
                </c:pt>
                <c:pt idx="2">
                  <c:v>0.12690355329949238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87-4030-B2CC-23AFE2E8F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0.42247739865850104"/>
          <c:w val="0.34166666666666667"/>
          <c:h val="0.26476706036745407"/>
        </c:manualLayout>
      </c:layout>
      <c:overlay val="0"/>
    </c:legend>
    <c:plotVisOnly val="1"/>
    <c:dispBlanksAs val="gap"/>
    <c:showDLblsOverMax val="0"/>
  </c:chart>
  <c:spPr>
    <a:ln>
      <a:solidFill>
        <a:schemeClr val="accent4"/>
      </a:solidFill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Autres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recours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530757456401583E-2"/>
          <c:y val="0.21558007517915176"/>
          <c:w val="0.52755902517596276"/>
          <c:h val="0.74493970717943658"/>
        </c:manualLayout>
      </c:layout>
      <c:pieChart>
        <c:varyColors val="1"/>
        <c:ser>
          <c:idx val="0"/>
          <c:order val="0"/>
          <c:tx>
            <c:strRef>
              <c:f>Graphiques!$E$161</c:f>
              <c:strCache>
                <c:ptCount val="1"/>
                <c:pt idx="0">
                  <c:v>Autres recours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D7-4174-A770-112F5770E69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D7-4174-A770-112F5770E69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D7-4174-A770-112F5770E6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Graphiques!$D$162:$D$164</c:f>
              <c:strCache>
                <c:ptCount val="3"/>
                <c:pt idx="0">
                  <c:v>Recours divers</c:v>
                </c:pt>
                <c:pt idx="1">
                  <c:v>Pas de recours divers</c:v>
                </c:pt>
                <c:pt idx="2">
                  <c:v>Sans réponse </c:v>
                </c:pt>
              </c:strCache>
            </c:strRef>
          </c:cat>
          <c:val>
            <c:numRef>
              <c:f>Graphiques!$E$162:$E$164</c:f>
              <c:numCache>
                <c:formatCode>0%</c:formatCode>
                <c:ptCount val="3"/>
                <c:pt idx="0">
                  <c:v>0.7405857740585774</c:v>
                </c:pt>
                <c:pt idx="1">
                  <c:v>0.16736401673640167</c:v>
                </c:pt>
                <c:pt idx="2">
                  <c:v>9.2050209205020925E-2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D7-4174-A770-112F5770E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solidFill>
                  <a:schemeClr val="accent4"/>
                </a:solidFill>
              </a:rPr>
              <a:t>Autre</a:t>
            </a:r>
            <a:r>
              <a:rPr lang="en-US" sz="1600" dirty="0">
                <a:solidFill>
                  <a:schemeClr val="accent4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recours</a:t>
            </a:r>
            <a:r>
              <a:rPr lang="en-US" sz="1600" dirty="0">
                <a:solidFill>
                  <a:schemeClr val="accent4"/>
                </a:solidFill>
              </a:rPr>
              <a:t> – CASVP 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Graphiques!$B$88</c:f>
              <c:strCache>
                <c:ptCount val="1"/>
                <c:pt idx="0">
                  <c:v>Autre recours 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41-4AF5-AA67-AF20A6894AA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41-4AF5-AA67-AF20A6894AA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41-4AF5-AA67-AF20A6894AA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41-4AF5-AA67-AF20A6894AA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41-4AF5-AA67-AF20A6894AA8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41-4AF5-AA67-AF20A6894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Graphiques!$A$89:$A$91</c:f>
              <c:strCache>
                <c:ptCount val="3"/>
                <c:pt idx="0">
                  <c:v>Recours divers </c:v>
                </c:pt>
                <c:pt idx="1">
                  <c:v>Pas de recours divers </c:v>
                </c:pt>
                <c:pt idx="2">
                  <c:v>Sans réponse </c:v>
                </c:pt>
              </c:strCache>
            </c:strRef>
          </c:cat>
          <c:val>
            <c:numRef>
              <c:f>Graphiques!$B$89:$B$91</c:f>
              <c:numCache>
                <c:formatCode>0%</c:formatCode>
                <c:ptCount val="3"/>
                <c:pt idx="0">
                  <c:v>0.68527918781725883</c:v>
                </c:pt>
                <c:pt idx="1">
                  <c:v>0.23857868020304568</c:v>
                </c:pt>
                <c:pt idx="2">
                  <c:v>7.6142131979695438E-2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41-4AF5-AA67-AF20A6894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Nature de la </a:t>
            </a:r>
            <a:r>
              <a:rPr lang="fr-FR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demande - associations</a:t>
            </a:r>
            <a:endParaRPr lang="fr-FR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Graphiques!$E$14</c:f>
              <c:strCache>
                <c:ptCount val="1"/>
                <c:pt idx="0">
                  <c:v>Nature demande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44-4A0D-93D5-19C15ED7852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44-4A0D-93D5-19C15ED7852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44-4A0D-93D5-19C15ED785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Graphiques!$D$15:$D$17</c:f>
              <c:strCache>
                <c:ptCount val="3"/>
                <c:pt idx="0">
                  <c:v>Première demande</c:v>
                </c:pt>
                <c:pt idx="1">
                  <c:v>Renouvellement</c:v>
                </c:pt>
                <c:pt idx="2">
                  <c:v>Sans réponse</c:v>
                </c:pt>
              </c:strCache>
            </c:strRef>
          </c:cat>
          <c:val>
            <c:numRef>
              <c:f>Graphiques!$E$15:$E$17</c:f>
              <c:numCache>
                <c:formatCode>0%</c:formatCode>
                <c:ptCount val="3"/>
                <c:pt idx="0">
                  <c:v>0.62343096234309625</c:v>
                </c:pt>
                <c:pt idx="1">
                  <c:v>0.34728033472803349</c:v>
                </c:pt>
                <c:pt idx="2">
                  <c:v>2.9288702928870293E-2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44-4A0D-93D5-19C15ED7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415775317848232"/>
          <c:y val="0.40400467342808294"/>
          <c:w val="0.36563461245376894"/>
          <c:h val="0.32509442352802981"/>
        </c:manualLayout>
      </c:layout>
      <c:overlay val="0"/>
      <c:txPr>
        <a:bodyPr/>
        <a:lstStyle/>
        <a:p>
          <a:pPr>
            <a:defRPr baseline="0">
              <a:latin typeface="+mj-lt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accent4"/>
                </a:solidFill>
              </a:rPr>
              <a:t>Nature de la </a:t>
            </a:r>
            <a:r>
              <a:rPr lang="en-US" sz="1600" dirty="0" err="1">
                <a:solidFill>
                  <a:schemeClr val="accent4"/>
                </a:solidFill>
              </a:rPr>
              <a:t>demande</a:t>
            </a:r>
            <a:r>
              <a:rPr lang="en-US" sz="1600" dirty="0">
                <a:solidFill>
                  <a:schemeClr val="accent4"/>
                </a:solidFill>
              </a:rPr>
              <a:t> - CASVP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Graphiques!$B$11</c:f>
              <c:strCache>
                <c:ptCount val="1"/>
                <c:pt idx="0">
                  <c:v>Nature de la demande 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1B-4744-AF1D-DD28F7D662B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1B-4744-AF1D-DD28F7D662B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1B-4744-AF1D-DD28F7D662B8}"/>
              </c:ext>
            </c:extLst>
          </c:dPt>
          <c:dLbls>
            <c:dLbl>
              <c:idx val="2"/>
              <c:layout>
                <c:manualLayout>
                  <c:x val="4.1336067366579181E-2"/>
                  <c:y val="0.13648731408573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A1B-4744-AF1D-DD28F7D662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Graphiques!$A$12:$A$14</c:f>
              <c:strCache>
                <c:ptCount val="3"/>
                <c:pt idx="0">
                  <c:v>Première demande</c:v>
                </c:pt>
                <c:pt idx="1">
                  <c:v>Renouvellement </c:v>
                </c:pt>
                <c:pt idx="2">
                  <c:v>Sans réponse </c:v>
                </c:pt>
              </c:strCache>
            </c:strRef>
          </c:cat>
          <c:val>
            <c:numRef>
              <c:f>Graphiques!$B$12:$B$14</c:f>
              <c:numCache>
                <c:formatCode>0%</c:formatCode>
                <c:ptCount val="3"/>
                <c:pt idx="0">
                  <c:v>0.37563451776649748</c:v>
                </c:pt>
                <c:pt idx="1">
                  <c:v>0.55837563451776651</c:v>
                </c:pt>
                <c:pt idx="2">
                  <c:v>6.5989847715736044E-2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1B-4744-AF1D-DD28F7D66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r>
              <a:rPr lang="en-US" sz="1600" baseline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Motif de la </a:t>
            </a:r>
            <a:r>
              <a:rPr lang="en-US" sz="1600" baseline="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demande</a:t>
            </a:r>
            <a:r>
              <a:rPr lang="en-US" sz="1600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</a:t>
            </a:r>
            <a:endParaRPr lang="en-US" sz="1600" baseline="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Graphiques!$E$34</c:f>
              <c:strCache>
                <c:ptCount val="1"/>
                <c:pt idx="0">
                  <c:v>Motif de la demande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F-4218-8CB1-D8EBA2CA0A9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DF-4218-8CB1-D8EBA2CA0A9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DF-4218-8CB1-D8EBA2CA0A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DF-4218-8CB1-D8EBA2CA0A94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DF-4218-8CB1-D8EBA2CA0A94}"/>
              </c:ext>
            </c:extLst>
          </c:dPt>
          <c:dPt>
            <c:idx val="5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8DF-4218-8CB1-D8EBA2CA0A94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8DF-4218-8CB1-D8EBA2CA0A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Graphiques!$D$35:$D$41</c:f>
              <c:strCache>
                <c:ptCount val="7"/>
                <c:pt idx="0">
                  <c:v>admission exceptionnelle</c:v>
                </c:pt>
                <c:pt idx="1">
                  <c:v>travail</c:v>
                </c:pt>
                <c:pt idx="2">
                  <c:v>Autre </c:v>
                </c:pt>
                <c:pt idx="3">
                  <c:v>migration familiale </c:v>
                </c:pt>
                <c:pt idx="4">
                  <c:v>protection internationale</c:v>
                </c:pt>
                <c:pt idx="5">
                  <c:v>étude</c:v>
                </c:pt>
                <c:pt idx="6">
                  <c:v>sans réponse</c:v>
                </c:pt>
              </c:strCache>
            </c:strRef>
          </c:cat>
          <c:val>
            <c:numRef>
              <c:f>Graphiques!$E$35:$E$41</c:f>
              <c:numCache>
                <c:formatCode>0%</c:formatCode>
                <c:ptCount val="7"/>
                <c:pt idx="0">
                  <c:v>0.36401673640167365</c:v>
                </c:pt>
                <c:pt idx="1">
                  <c:v>0.21757322175732219</c:v>
                </c:pt>
                <c:pt idx="2">
                  <c:v>0.13807531380753138</c:v>
                </c:pt>
                <c:pt idx="3">
                  <c:v>0.1297071129707113</c:v>
                </c:pt>
                <c:pt idx="4">
                  <c:v>7.9497907949790794E-2</c:v>
                </c:pt>
                <c:pt idx="5">
                  <c:v>5.0209205020920501E-2</c:v>
                </c:pt>
                <c:pt idx="6">
                  <c:v>2.0920502092050208E-2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8DF-4218-8CB1-D8EBA2CA0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22382483162222"/>
          <c:y val="0.11822801881750933"/>
          <c:w val="0.32609151698969135"/>
          <c:h val="0.87931299765904536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accent4"/>
                </a:solidFill>
              </a:rPr>
              <a:t>Motif de la </a:t>
            </a:r>
            <a:r>
              <a:rPr lang="en-US" sz="1600" dirty="0" err="1" smtClean="0">
                <a:solidFill>
                  <a:schemeClr val="accent4"/>
                </a:solidFill>
              </a:rPr>
              <a:t>demande</a:t>
            </a:r>
            <a:r>
              <a:rPr lang="en-US" sz="1600" dirty="0" smtClean="0">
                <a:solidFill>
                  <a:schemeClr val="accent4"/>
                </a:solidFill>
              </a:rPr>
              <a:t> - CASVP </a:t>
            </a:r>
            <a:endParaRPr lang="en-US" sz="1600" dirty="0">
              <a:solidFill>
                <a:schemeClr val="accent4"/>
              </a:solidFill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Graphiques!$B$26</c:f>
              <c:strCache>
                <c:ptCount val="1"/>
                <c:pt idx="0">
                  <c:v>Motif de la demande </c:v>
                </c:pt>
              </c:strCache>
            </c:strRef>
          </c:tx>
          <c:spPr>
            <a:solidFill>
              <a:schemeClr val="accent3"/>
            </a:solidFill>
          </c:spPr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B4-4E02-88C7-8725BAF407B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B4-4E02-88C7-8725BAF407B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B4-4E02-88C7-8725BAF407B9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B4-4E02-88C7-8725BAF407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B4-4E02-88C7-8725BAF407B9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B4-4E02-88C7-8725BAF407B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Graphiques!$A$27:$A$33</c:f>
              <c:strCache>
                <c:ptCount val="7"/>
                <c:pt idx="0">
                  <c:v>Admission exceptionnelle au séjour</c:v>
                </c:pt>
                <c:pt idx="1">
                  <c:v>Autre</c:v>
                </c:pt>
                <c:pt idx="2">
                  <c:v>Migration familiale</c:v>
                </c:pt>
                <c:pt idx="3">
                  <c:v>Travail</c:v>
                </c:pt>
                <c:pt idx="4">
                  <c:v>Sans réponse </c:v>
                </c:pt>
                <c:pt idx="5">
                  <c:v>Protection internationale </c:v>
                </c:pt>
                <c:pt idx="6">
                  <c:v>Etudes </c:v>
                </c:pt>
              </c:strCache>
            </c:strRef>
          </c:cat>
          <c:val>
            <c:numRef>
              <c:f>Graphiques!$B$27:$B$33</c:f>
              <c:numCache>
                <c:formatCode>0%</c:formatCode>
                <c:ptCount val="7"/>
                <c:pt idx="0">
                  <c:v>0.27411167512690354</c:v>
                </c:pt>
                <c:pt idx="1">
                  <c:v>0.20812182741116753</c:v>
                </c:pt>
                <c:pt idx="2">
                  <c:v>0.17258883248730963</c:v>
                </c:pt>
                <c:pt idx="3">
                  <c:v>0.15228426395939088</c:v>
                </c:pt>
                <c:pt idx="4">
                  <c:v>9.1370558375634514E-2</c:v>
                </c:pt>
                <c:pt idx="5">
                  <c:v>8.1218274111675121E-2</c:v>
                </c:pt>
                <c:pt idx="6">
                  <c:v>2.030456852791878E-2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6B4-4E02-88C7-8725BAF40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29238986576087"/>
          <c:y val="0.16598697385155906"/>
          <c:w val="0.33616306617444358"/>
          <c:h val="0.756637924167049"/>
        </c:manualLayout>
      </c:layout>
      <c:overlay val="0"/>
    </c:legend>
    <c:plotVisOnly val="1"/>
    <c:dispBlanksAs val="gap"/>
    <c:showDLblsOverMax val="0"/>
  </c:chart>
  <c:spPr>
    <a:ln>
      <a:solidFill>
        <a:schemeClr val="accent4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Motif(s) des </a:t>
            </a:r>
            <a:r>
              <a:rPr lang="en-US" sz="16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difficultés</a:t>
            </a:r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- associations 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Graphiques!$B$49</c:f>
              <c:strCache>
                <c:ptCount val="1"/>
                <c:pt idx="0">
                  <c:v>Motif(s) des difficultés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7E-44CA-B19E-41A147333A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7E-44CA-B19E-41A147333A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7E-44CA-B19E-41A147333A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7E-44CA-B19E-41A147333A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7E-44CA-B19E-41A147333AF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Graphiques!$A$50:$A$54</c:f>
              <c:strCache>
                <c:ptCount val="5"/>
                <c:pt idx="0">
                  <c:v>La prise de rdv</c:v>
                </c:pt>
                <c:pt idx="1">
                  <c:v>Le dépôt de dossier </c:v>
                </c:pt>
                <c:pt idx="2">
                  <c:v>Le renouvellement de récépissé</c:v>
                </c:pt>
                <c:pt idx="3">
                  <c:v>La notification de changement de situation et/ou mobilité de dossier</c:v>
                </c:pt>
                <c:pt idx="4">
                  <c:v>Autre</c:v>
                </c:pt>
              </c:strCache>
            </c:strRef>
          </c:cat>
          <c:val>
            <c:numRef>
              <c:f>Graphiques!$B$50:$B$54</c:f>
              <c:numCache>
                <c:formatCode>General</c:formatCode>
                <c:ptCount val="5"/>
                <c:pt idx="0">
                  <c:v>196</c:v>
                </c:pt>
                <c:pt idx="1">
                  <c:v>40</c:v>
                </c:pt>
                <c:pt idx="2">
                  <c:v>37</c:v>
                </c:pt>
                <c:pt idx="3">
                  <c:v>23</c:v>
                </c:pt>
                <c:pt idx="4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47E-44CA-B19E-41A147333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48224"/>
        <c:axId val="210549760"/>
      </c:barChart>
      <c:dateAx>
        <c:axId val="2105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900"/>
            </a:pPr>
            <a:endParaRPr lang="fr-FR"/>
          </a:p>
        </c:txPr>
        <c:crossAx val="210549760"/>
        <c:crosses val="autoZero"/>
        <c:auto val="0"/>
        <c:lblOffset val="100"/>
        <c:baseTimeUnit val="days"/>
      </c:dateAx>
      <c:valAx>
        <c:axId val="21054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482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6">
          <a:lumMod val="60000"/>
          <a:lumOff val="40000"/>
        </a:schemeClr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accent4"/>
                </a:solidFill>
              </a:rPr>
              <a:t>Motif(s) de </a:t>
            </a:r>
            <a:r>
              <a:rPr lang="en-US" sz="1600" dirty="0" err="1" smtClean="0">
                <a:solidFill>
                  <a:schemeClr val="accent4"/>
                </a:solidFill>
              </a:rPr>
              <a:t>difficultés</a:t>
            </a:r>
            <a:r>
              <a:rPr lang="en-US" sz="1600" baseline="0" dirty="0" smtClean="0">
                <a:solidFill>
                  <a:schemeClr val="accent4"/>
                </a:solidFill>
              </a:rPr>
              <a:t> – CASVP</a:t>
            </a:r>
            <a:r>
              <a:rPr lang="en-US" sz="1600" dirty="0" smtClean="0">
                <a:solidFill>
                  <a:schemeClr val="accent4"/>
                </a:solidFill>
              </a:rPr>
              <a:t> </a:t>
            </a:r>
            <a:endParaRPr lang="en-US" sz="1600" dirty="0">
              <a:solidFill>
                <a:schemeClr val="accent4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Graphiques!$B$38</c:f>
              <c:strCache>
                <c:ptCount val="1"/>
                <c:pt idx="0">
                  <c:v>Motif(s) de difficulté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DD-4884-AD92-AB64ABB4AA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DD-4884-AD92-AB64ABB4AA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DD-4884-AD92-AB64ABB4AAF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DD-4884-AD92-AB64ABB4AAF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Graphiques!$A$39:$A$43</c:f>
              <c:strCache>
                <c:ptCount val="5"/>
                <c:pt idx="0">
                  <c:v>La prise de rendez-vous</c:v>
                </c:pt>
                <c:pt idx="1">
                  <c:v>Le dépôt de dossier</c:v>
                </c:pt>
                <c:pt idx="2">
                  <c:v>Le renouvellement de récépissé</c:v>
                </c:pt>
                <c:pt idx="3">
                  <c:v>La notification de changement de situation et/ou mobilité de dossier</c:v>
                </c:pt>
                <c:pt idx="4">
                  <c:v>Autre</c:v>
                </c:pt>
              </c:strCache>
            </c:strRef>
          </c:cat>
          <c:val>
            <c:numRef>
              <c:f>Graphiques!$B$39:$B$43</c:f>
              <c:numCache>
                <c:formatCode>General</c:formatCode>
                <c:ptCount val="5"/>
                <c:pt idx="0">
                  <c:v>166</c:v>
                </c:pt>
                <c:pt idx="1">
                  <c:v>38</c:v>
                </c:pt>
                <c:pt idx="2">
                  <c:v>40</c:v>
                </c:pt>
                <c:pt idx="3">
                  <c:v>16</c:v>
                </c:pt>
                <c:pt idx="4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3DD-4884-AD92-AB64ABB4A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86624"/>
        <c:axId val="210588416"/>
      </c:barChart>
      <c:catAx>
        <c:axId val="21058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10588416"/>
        <c:crosses val="autoZero"/>
        <c:auto val="1"/>
        <c:lblAlgn val="ctr"/>
        <c:lblOffset val="100"/>
        <c:noMultiLvlLbl val="0"/>
      </c:catAx>
      <c:valAx>
        <c:axId val="21058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8662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4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accent4"/>
                </a:solidFill>
              </a:rPr>
              <a:t>Nature des </a:t>
            </a:r>
            <a:r>
              <a:rPr lang="en-US" sz="1400" dirty="0" err="1" smtClean="0">
                <a:solidFill>
                  <a:schemeClr val="accent4"/>
                </a:solidFill>
              </a:rPr>
              <a:t>difficultés</a:t>
            </a:r>
            <a:r>
              <a:rPr lang="en-US" sz="1400" dirty="0" smtClean="0">
                <a:solidFill>
                  <a:schemeClr val="accent4"/>
                </a:solidFill>
              </a:rPr>
              <a:t> - CASVP</a:t>
            </a:r>
            <a:endParaRPr lang="en-US" sz="140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0.38536811052768649"/>
          <c:y val="3.37787916820372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828493831807108"/>
          <c:y val="0.14019919919919921"/>
          <c:w val="0.47689439263472161"/>
          <c:h val="0.79933058058058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Graphiques!$B$46</c:f>
              <c:strCache>
                <c:ptCount val="1"/>
                <c:pt idx="0">
                  <c:v>Nature difficulté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Graphiques!$A$47:$A$59</c:f>
              <c:strCache>
                <c:ptCount val="13"/>
                <c:pt idx="0">
                  <c:v>Refus du CERFA de domiciliation</c:v>
                </c:pt>
                <c:pt idx="1">
                  <c:v>Demande de pièces complémentaires ne correspondant pas à la demande/ impossible à produire </c:v>
                </c:pt>
                <c:pt idx="2">
                  <c:v>Numéro AGDREF de la personne non reconnu en ligne</c:v>
                </c:pt>
                <c:pt idx="3">
                  <c:v>Difficulté ou impossibilité à notifier un changement d’adresse ou de statut</c:v>
                </c:pt>
                <c:pt idx="4">
                  <c:v>Difficulté à obtenir la mobilité du dossier</c:v>
                </c:pt>
                <c:pt idx="5">
                  <c:v>Longueur de l’instruction de la demande</c:v>
                </c:pt>
                <c:pt idx="6">
                  <c:v>Difficulté ou impossibilité à déposer son dossier sur démarches simplifiées</c:v>
                </c:pt>
                <c:pt idx="7">
                  <c:v>Date de RDV octroyé, situé après expiration du titre ou récépissé</c:v>
                </c:pt>
                <c:pt idx="8">
                  <c:v>Impossibilité à effectuer sa demande de renouvellement de récépissé en ligne</c:v>
                </c:pt>
                <c:pt idx="9">
                  <c:v>Longueur du temps d’octroi d’un RDV</c:v>
                </c:pt>
                <c:pt idx="10">
                  <c:v>Impossibilité d’obtenir un RDV en ligne pour renouvellement récépissé</c:v>
                </c:pt>
                <c:pt idx="11">
                  <c:v>Autre(s) difficulté(s)</c:v>
                </c:pt>
                <c:pt idx="12">
                  <c:v>Impossibilité d’obtenir un RDV en ligne pour dépôt dossier</c:v>
                </c:pt>
              </c:strCache>
            </c:strRef>
          </c:cat>
          <c:val>
            <c:numRef>
              <c:f>Graphiques!$B$47:$B$59</c:f>
              <c:numCache>
                <c:formatCode>General</c:formatCode>
                <c:ptCount val="13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20</c:v>
                </c:pt>
                <c:pt idx="6">
                  <c:v>21</c:v>
                </c:pt>
                <c:pt idx="7">
                  <c:v>24</c:v>
                </c:pt>
                <c:pt idx="8">
                  <c:v>30</c:v>
                </c:pt>
                <c:pt idx="9">
                  <c:v>31</c:v>
                </c:pt>
                <c:pt idx="10">
                  <c:v>53</c:v>
                </c:pt>
                <c:pt idx="11">
                  <c:v>57</c:v>
                </c:pt>
                <c:pt idx="12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C-427F-AEF3-809848A61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49856"/>
        <c:axId val="210651392"/>
      </c:barChart>
      <c:catAx>
        <c:axId val="210649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/>
          <a:lstStyle/>
          <a:p>
            <a:pPr algn="just">
              <a:defRPr sz="800" baseline="0">
                <a:latin typeface="+mn-lt"/>
              </a:defRPr>
            </a:pPr>
            <a:endParaRPr lang="fr-FR"/>
          </a:p>
        </c:txPr>
        <c:crossAx val="210651392"/>
        <c:crosses val="autoZero"/>
        <c:auto val="1"/>
        <c:lblAlgn val="r"/>
        <c:lblOffset val="100"/>
        <c:noMultiLvlLbl val="0"/>
      </c:catAx>
      <c:valAx>
        <c:axId val="210651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0649856"/>
        <c:crosses val="autoZero"/>
        <c:crossBetween val="between"/>
      </c:valAx>
    </c:plotArea>
    <c:plotVisOnly val="1"/>
    <c:dispBlanksAs val="gap"/>
    <c:showDLblsOverMax val="0"/>
  </c:chart>
  <c:spPr>
    <a:noFill/>
    <a:ln w="9525">
      <a:solidFill>
        <a:schemeClr val="accent4"/>
      </a:solidFill>
    </a:ln>
  </c:spPr>
  <c:txPr>
    <a:bodyPr anchor="t"/>
    <a:lstStyle/>
    <a:p>
      <a:pPr algn="just">
        <a:defRPr sz="9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ADB28-000E-427B-AF96-29A7E8F37BE9}" type="datetimeFigureOut">
              <a:rPr lang="fr-FR" smtClean="0"/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CAA2E-B525-49EB-83CB-076BC1662C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76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4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/>
          </a:p>
          <a:p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À noter que ce résultat diffère entre les réponses des associations </a:t>
            </a:r>
            <a:r>
              <a:rPr lang="fr-FR" sz="1200" b="1" dirty="0" smtClean="0"/>
              <a:t>(62% de premières demandes)</a:t>
            </a:r>
            <a:r>
              <a:rPr lang="fr-FR" sz="1200" dirty="0" smtClean="0"/>
              <a:t> et des CASVP (</a:t>
            </a:r>
            <a:r>
              <a:rPr lang="fr-FR" sz="1200" b="1" dirty="0" smtClean="0"/>
              <a:t>56% de renouvellements</a:t>
            </a:r>
            <a:r>
              <a:rPr lang="fr-FR" sz="1200" dirty="0" smtClean="0"/>
              <a:t>). 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Les difficultés sont en moyennes moins longues côté CASVP (</a:t>
            </a:r>
            <a:r>
              <a:rPr lang="fr-FR" sz="1200" b="1" dirty="0" smtClean="0"/>
              <a:t>57%</a:t>
            </a:r>
            <a:r>
              <a:rPr lang="fr-FR" sz="1200" dirty="0" smtClean="0"/>
              <a:t> dure plus de 3mois) que côté associations (</a:t>
            </a:r>
            <a:r>
              <a:rPr lang="fr-FR" sz="1200" b="1" dirty="0" smtClean="0"/>
              <a:t>67%</a:t>
            </a:r>
            <a:r>
              <a:rPr lang="fr-FR" sz="1200" dirty="0" smtClean="0"/>
              <a:t> dure depuis plus de 3mois)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76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r>
              <a:rPr lang="fr-FR" b="1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Concernant les ruptures de droits au séjour et droits sociaux, elles sont plus nombreuses du côté des CASVP</a:t>
            </a:r>
            <a:r>
              <a:rPr lang="fr-FR" b="1" dirty="0" smtClean="0"/>
              <a:t> (48%) </a:t>
            </a:r>
            <a:r>
              <a:rPr lang="fr-FR" dirty="0" smtClean="0"/>
              <a:t>que du côté des associations</a:t>
            </a:r>
            <a:r>
              <a:rPr lang="fr-FR" b="1" dirty="0" smtClean="0"/>
              <a:t> (28%)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2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ym typeface="Wingdings" panose="05000000000000000000" pitchFamily="2" charset="2"/>
              </a:rPr>
              <a:t></a:t>
            </a:r>
            <a:r>
              <a:rPr lang="fr-FR" sz="1200" dirty="0" smtClean="0"/>
              <a:t>Les recours juridiques sont plus nombreux du côté des associations</a:t>
            </a:r>
            <a:r>
              <a:rPr lang="fr-FR" sz="1200" b="1" dirty="0" smtClean="0"/>
              <a:t> (41</a:t>
            </a:r>
            <a:r>
              <a:rPr lang="fr-FR" sz="1200" dirty="0" smtClean="0"/>
              <a:t>%) que des établissements CASVP</a:t>
            </a:r>
            <a:r>
              <a:rPr lang="fr-FR" sz="1200" b="1" dirty="0" smtClean="0"/>
              <a:t> (28%)</a:t>
            </a:r>
          </a:p>
          <a:p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25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RAD : près de 50% de</a:t>
            </a:r>
            <a:r>
              <a:rPr lang="fr-FR" baseline="0" dirty="0" smtClean="0"/>
              <a:t> droit des étrangers et asile dans les motifs </a:t>
            </a:r>
            <a:r>
              <a:rPr lang="fr-FR" baseline="0" smtClean="0"/>
              <a:t>de consultation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51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CAA2E-B525-49EB-83CB-076BC1662C7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85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avec fond bleu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20F605FF-A3F4-4B25-8AB3-DFD7CC06BF28}"/>
              </a:ext>
            </a:extLst>
          </p:cNvPr>
          <p:cNvCxnSpPr/>
          <p:nvPr userDrawn="1"/>
        </p:nvCxnSpPr>
        <p:spPr>
          <a:xfrm>
            <a:off x="684000" y="2043904"/>
            <a:ext cx="10821600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B053746-5C00-2744-AF94-AEB9A694C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5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03B2-A658-46C5-85F8-AE09BE487A87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5131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=""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5952544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8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8CB-04AA-4AA5-8768-6BAA32A0C627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4625193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=""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750719" y="1911943"/>
            <a:ext cx="5760000" cy="42527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52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32FB-E964-4360-8050-14C22FC001EF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4400"/>
            <a:ext cx="6840000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1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=""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719373" y="1814400"/>
            <a:ext cx="3780000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28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4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36AB3-04A9-41DF-9FB1-666CAB1C0223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4400"/>
            <a:ext cx="5627596" cy="3960000"/>
          </a:xfrm>
        </p:spPr>
        <p:txBody>
          <a:bodyPr/>
          <a:lstStyle>
            <a:lvl1pPr>
              <a:defRPr sz="1400"/>
            </a:lvl1pPr>
            <a:lvl2pPr>
              <a:buClr>
                <a:schemeClr val="tx2"/>
              </a:buClr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graphique 3">
            <a:extLst>
              <a:ext uri="{FF2B5EF4-FFF2-40B4-BE49-F238E27FC236}">
                <a16:creationId xmlns="" xmlns:a16="http://schemas.microsoft.com/office/drawing/2014/main" id="{624FC36B-7B77-472F-B353-E017AF19247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90324" y="1814400"/>
            <a:ext cx="4004536" cy="39592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90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2EC6-5F20-4E70-BB27-C2D838009E48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3927" y="1938338"/>
            <a:ext cx="2916000" cy="4090649"/>
          </a:xfrm>
        </p:spPr>
        <p:txBody>
          <a:bodyPr anchor="b"/>
          <a:lstStyle>
            <a:lvl1pPr>
              <a:lnSpc>
                <a:spcPct val="135000"/>
              </a:lnSpc>
              <a:defRPr sz="1200" i="1"/>
            </a:lvl1pPr>
            <a:lvl2pPr>
              <a:lnSpc>
                <a:spcPct val="135000"/>
              </a:lnSpc>
              <a:buClr>
                <a:schemeClr val="tx1"/>
              </a:buClr>
              <a:defRPr sz="1200"/>
            </a:lvl2pPr>
            <a:lvl3pPr>
              <a:lnSpc>
                <a:spcPct val="135000"/>
              </a:lnSpc>
              <a:spcBef>
                <a:spcPts val="300"/>
              </a:spcBef>
              <a:defRPr sz="1200"/>
            </a:lvl3pPr>
            <a:lvl4pPr>
              <a:lnSpc>
                <a:spcPct val="135000"/>
              </a:lnSpc>
              <a:spcBef>
                <a:spcPts val="300"/>
              </a:spcBef>
              <a:defRPr sz="1200"/>
            </a:lvl4pPr>
            <a:lvl5pPr>
              <a:lnSpc>
                <a:spcPct val="135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="" xmlns:a16="http://schemas.microsoft.com/office/drawing/2014/main" id="{9244C946-C589-4599-A34B-208F47A016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000" y="1938338"/>
            <a:ext cx="7758000" cy="4226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4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">
            <a:extLst>
              <a:ext uri="{FF2B5EF4-FFF2-40B4-BE49-F238E27FC236}">
                <a16:creationId xmlns="" xmlns:a16="http://schemas.microsoft.com/office/drawing/2014/main" id="{A7CA01CA-E7C9-4000-B256-470DC3596DD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"/>
            <a:ext cx="121932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64" y="3129138"/>
            <a:ext cx="1080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664" y="5051807"/>
            <a:ext cx="1080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5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BFBB1DE-C598-4A6D-8805-D938CF78ADD4}"/>
              </a:ext>
            </a:extLst>
          </p:cNvPr>
          <p:cNvSpPr/>
          <p:nvPr userDrawn="1"/>
        </p:nvSpPr>
        <p:spPr>
          <a:xfrm>
            <a:off x="684000" y="2049780"/>
            <a:ext cx="10821600" cy="4122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658D-E36A-4051-B901-382C457D0FDB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1E3FFBA-D9C5-497E-9F7F-E80F568D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0A242E9-AF65-4058-A143-829FD8A0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3B06373D-E409-4968-8D09-4F76DAA50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anc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="" xmlns:a16="http://schemas.microsoft.com/office/drawing/2014/main" id="{76C2C82B-E95D-4A35-8039-E73BF518D7C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4000" y="2049780"/>
            <a:ext cx="10821600" cy="4122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814" y="3129138"/>
            <a:ext cx="10080000" cy="1800000"/>
          </a:xfrm>
        </p:spPr>
        <p:txBody>
          <a:bodyPr anchor="t"/>
          <a:lstStyle>
            <a:lvl1pPr algn="l">
              <a:lnSpc>
                <a:spcPct val="115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814" y="5051807"/>
            <a:ext cx="10080000" cy="720000"/>
          </a:xfrm>
        </p:spPr>
        <p:txBody>
          <a:bodyPr anchor="t"/>
          <a:lstStyle>
            <a:lvl1pPr marL="0" indent="0" algn="l">
              <a:lnSpc>
                <a:spcPct val="115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8594CA-3C40-4991-8A60-FEF72D30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B54B-4174-4F40-9A18-A80FC88643FB}" type="datetime1">
              <a:rPr lang="fr-FR" smtClean="0"/>
              <a:t>27/09/2022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1E3FFBA-D9C5-497E-9F7F-E80F568D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0A242E9-AF65-4058-A143-829FD8A0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8135F9C0-973F-420D-A7A2-E122081B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9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231" y="1722433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40B1-7EA4-4D81-9495-6151FB227B7D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="" xmlns:a16="http://schemas.microsoft.com/office/drawing/2014/main" id="{180F2F98-BBD9-47DE-A62F-B4E02FBA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="" xmlns:a16="http://schemas.microsoft.com/office/drawing/2014/main" id="{4807FE6C-2700-4312-B656-5D27E1B8FE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0677" y="1906528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texte 1">
            <a:extLst>
              <a:ext uri="{FF2B5EF4-FFF2-40B4-BE49-F238E27FC236}">
                <a16:creationId xmlns="" xmlns:a16="http://schemas.microsoft.com/office/drawing/2014/main" id="{A6981A8F-77C7-411B-AAED-B9A79088774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35554" y="1722433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="" xmlns:a16="http://schemas.microsoft.com/office/drawing/2014/main" id="{843578C5-E261-4DCD-96E3-E1231B8E51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6000" y="1906528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Espace réservé du texte 1">
            <a:extLst>
              <a:ext uri="{FF2B5EF4-FFF2-40B4-BE49-F238E27FC236}">
                <a16:creationId xmlns="" xmlns:a16="http://schemas.microsoft.com/office/drawing/2014/main" id="{F77A9180-B139-47B4-AD37-6C7C80D2A8E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7855" y="1722433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="" xmlns:a16="http://schemas.microsoft.com/office/drawing/2014/main" id="{128E1425-609B-454E-B008-1ECCD3D437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08301" y="1906528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8" name="Espace réservé du texte 1">
            <a:extLst>
              <a:ext uri="{FF2B5EF4-FFF2-40B4-BE49-F238E27FC236}">
                <a16:creationId xmlns="" xmlns:a16="http://schemas.microsoft.com/office/drawing/2014/main" id="{15B11B44-A2CD-4B94-8ED3-2E10AB80EE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80231" y="3327868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="" xmlns:a16="http://schemas.microsoft.com/office/drawing/2014/main" id="{17F534A3-63A0-48F3-B4C0-880990E419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90677" y="3511963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Espace réservé du texte 1">
            <a:extLst>
              <a:ext uri="{FF2B5EF4-FFF2-40B4-BE49-F238E27FC236}">
                <a16:creationId xmlns="" xmlns:a16="http://schemas.microsoft.com/office/drawing/2014/main" id="{5F450093-699E-4314-94A2-1BABC6A0C0E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335554" y="3327868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="" xmlns:a16="http://schemas.microsoft.com/office/drawing/2014/main" id="{4F2A0D90-060C-47C3-9DC7-957B9D56AC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6000" y="3511963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2" name="Espace réservé du texte 1">
            <a:extLst>
              <a:ext uri="{FF2B5EF4-FFF2-40B4-BE49-F238E27FC236}">
                <a16:creationId xmlns="" xmlns:a16="http://schemas.microsoft.com/office/drawing/2014/main" id="{BD6AAA97-755D-40DC-9159-3AF393AA2BE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7855" y="3327868"/>
            <a:ext cx="1260000" cy="900000"/>
          </a:xfrm>
        </p:spPr>
        <p:txBody>
          <a:bodyPr anchor="t"/>
          <a:lstStyle>
            <a:lvl1pPr marL="0" indent="0" algn="l">
              <a:buNone/>
              <a:defRPr sz="5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="" xmlns:a16="http://schemas.microsoft.com/office/drawing/2014/main" id="{F6AA69BB-FE81-47A7-9178-8F577AA2B6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08301" y="3511963"/>
            <a:ext cx="2700000" cy="1620000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13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827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AF3649C-A6A2-4932-971F-273CC2D5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87CE-998F-4EA3-8331-2D0BC706FBF1}" type="datetime1">
              <a:rPr lang="fr-FR" smtClean="0"/>
              <a:t>27/09/2022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E236DDAC-B829-4304-A376-22AAEAAD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1E28BE3-7450-424D-94C0-92760171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="" xmlns:a16="http://schemas.microsoft.com/office/drawing/2014/main" id="{CE97E421-9E9C-4E00-98BD-C089CD74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4000" y="683999"/>
            <a:ext cx="10825200" cy="549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42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80" y="3233455"/>
            <a:ext cx="10912419" cy="1800000"/>
          </a:xfrm>
        </p:spPr>
        <p:txBody>
          <a:bodyPr anchor="ctr"/>
          <a:lstStyle>
            <a:lvl1pPr>
              <a:defRPr sz="35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="" xmlns:a16="http://schemas.microsoft.com/office/drawing/2014/main" id="{3F388440-4500-4C20-AC17-72F465DBE225}"/>
              </a:ext>
            </a:extLst>
          </p:cNvPr>
          <p:cNvCxnSpPr/>
          <p:nvPr userDrawn="1"/>
        </p:nvCxnSpPr>
        <p:spPr>
          <a:xfrm>
            <a:off x="684000" y="2043904"/>
            <a:ext cx="10821600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69A56B3-8EAD-4F3A-86F8-7C6D0F3CF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800" y="307181"/>
            <a:ext cx="1623206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2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avec fond bleu anthrac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079" y="1795927"/>
            <a:ext cx="4320000" cy="3240000"/>
          </a:xfrm>
        </p:spPr>
        <p:txBody>
          <a:bodyPr anchor="t"/>
          <a:lstStyle>
            <a:lvl1pPr algn="l">
              <a:lnSpc>
                <a:spcPct val="115000"/>
              </a:lnSpc>
              <a:defRPr sz="20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3146" y="2526858"/>
            <a:ext cx="7236872" cy="1440000"/>
          </a:xfrm>
        </p:spPr>
        <p:txBody>
          <a:bodyPr anchor="t"/>
          <a:lstStyle>
            <a:lvl1pPr marL="0" indent="0" algn="l">
              <a:lnSpc>
                <a:spcPct val="135000"/>
              </a:lnSpc>
              <a:buNone/>
              <a:defRPr sz="29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="" xmlns:a16="http://schemas.microsoft.com/office/drawing/2014/main" id="{1804ABAE-D1B5-49C1-BC81-DA26BA53861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73145" y="4126553"/>
            <a:ext cx="7236872" cy="720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5231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>
        <p15:guide id="1" orient="horz" pos="2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24" y="948136"/>
            <a:ext cx="10800000" cy="373459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0632-6D2E-44CB-87BA-9ED4BC3E0491}" type="datetime1">
              <a:rPr lang="fr-FR" smtClean="0"/>
              <a:t>27/09/2022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Enquête difficultés préfecture | 27 septembre 2022|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324" y="1813717"/>
            <a:ext cx="10800000" cy="3960000"/>
          </a:xfrm>
        </p:spPr>
        <p:txBody>
          <a:bodyPr/>
          <a:lstStyle>
            <a:lvl1pPr>
              <a:lnSpc>
                <a:spcPct val="130000"/>
              </a:lnSpc>
              <a:defRPr sz="1400">
                <a:solidFill>
                  <a:schemeClr val="tx1"/>
                </a:solidFill>
              </a:defRPr>
            </a:lvl1pPr>
            <a:lvl2pPr marL="0" indent="179388">
              <a:lnSpc>
                <a:spcPct val="130000"/>
              </a:lnSpc>
              <a:buClr>
                <a:schemeClr val="tx1"/>
              </a:buClr>
              <a:defRPr sz="1400"/>
            </a:lvl2pPr>
            <a:lvl3pPr marL="216000" indent="109538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3pPr>
            <a:lvl4pPr marL="360000" indent="12600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4pPr>
            <a:lvl5pPr marL="360000" indent="0">
              <a:lnSpc>
                <a:spcPct val="130000"/>
              </a:lnSpc>
              <a:spcBef>
                <a:spcPts val="3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9">
            <a:extLst>
              <a:ext uri="{FF2B5EF4-FFF2-40B4-BE49-F238E27FC236}">
                <a16:creationId xmlns="" xmlns:a16="http://schemas.microsoft.com/office/drawing/2014/main" id="{6F48ADC4-A9D9-4DF3-8EBA-2466D4BD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5934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BA114EBE-9190-4FA5-B6C9-1339DD9D096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fld id="{4C030D32-8036-437D-892D-61354A9AB8C0}" type="datetime1">
              <a:rPr lang="fr-FR" smtClean="0"/>
              <a:t>27/09/2022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Enquête difficultés préfecture | 27 septembre 2022|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FD2BF32D-BDA1-4090-A758-37FE33B63A63}"/>
              </a:ext>
            </a:extLst>
          </p:cNvPr>
          <p:cNvCxnSpPr/>
          <p:nvPr/>
        </p:nvCxnSpPr>
        <p:spPr>
          <a:xfrm>
            <a:off x="684000" y="6169816"/>
            <a:ext cx="10821600" cy="0"/>
          </a:xfrm>
          <a:prstGeom prst="line">
            <a:avLst/>
          </a:prstGeom>
          <a:ln w="82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30000"/>
        </a:lnSpc>
        <a:spcBef>
          <a:spcPts val="2400"/>
        </a:spcBef>
        <a:buFont typeface="+mj-lt"/>
        <a:buAutoNum type="arabicPeriod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108000" algn="l" defTabSz="914400" rtl="0" eaLnBrk="1" latinLnBrk="0" hangingPunct="1">
        <a:lnSpc>
          <a:spcPct val="130000"/>
        </a:lnSpc>
        <a:spcBef>
          <a:spcPts val="300"/>
        </a:spcBef>
        <a:buSzPct val="120000"/>
        <a:buFont typeface="Times" panose="02020603050405020304" pitchFamily="18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26000" algn="l" defTabSz="914400" rtl="0" eaLnBrk="1" latinLnBrk="0" hangingPunct="1">
        <a:lnSpc>
          <a:spcPct val="130000"/>
        </a:lnSpc>
        <a:spcBef>
          <a:spcPts val="30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3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A32810D-9C38-450F-B140-82ECD0650B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" y="6250782"/>
            <a:ext cx="1302544" cy="37265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24" y="540541"/>
            <a:ext cx="10800000" cy="46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50" y="1814400"/>
            <a:ext cx="1080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99683" y="6371431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fld id="{4CA4E94E-A6C9-419F-9354-A4C4EF257657}" type="datetime1">
              <a:rPr lang="fr-FR" smtClean="0"/>
              <a:t>27/09/2022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4800" y="6371431"/>
            <a:ext cx="61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Enquête difficultés préfecture | 27 septembre 2022|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96" y="6371431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15000"/>
              </a:lnSpc>
              <a:defRPr sz="10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FD2BF32D-BDA1-4090-A758-37FE33B63A63}"/>
              </a:ext>
            </a:extLst>
          </p:cNvPr>
          <p:cNvCxnSpPr/>
          <p:nvPr/>
        </p:nvCxnSpPr>
        <p:spPr>
          <a:xfrm>
            <a:off x="684000" y="6169816"/>
            <a:ext cx="10821600" cy="0"/>
          </a:xfrm>
          <a:prstGeom prst="line">
            <a:avLst/>
          </a:prstGeom>
          <a:ln w="825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0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dt="0"/>
  <p:txStyles>
    <p:titleStyle>
      <a:lvl1pPr algn="l" defTabSz="914400" rtl="0" eaLnBrk="1" latinLnBrk="0" hangingPunct="1">
        <a:lnSpc>
          <a:spcPct val="115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179388" algn="l" defTabSz="914400" rtl="0" eaLnBrk="1" latinLnBrk="0" hangingPunct="1">
        <a:lnSpc>
          <a:spcPct val="130000"/>
        </a:lnSpc>
        <a:spcBef>
          <a:spcPts val="2400"/>
        </a:spcBef>
        <a:buClr>
          <a:schemeClr val="tx1"/>
        </a:buClr>
        <a:buFont typeface="+mj-lt"/>
        <a:buAutoNum type="arabicPeriod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108000" algn="l" defTabSz="914400" rtl="0" eaLnBrk="1" latinLnBrk="0" hangingPunct="1">
        <a:lnSpc>
          <a:spcPct val="130000"/>
        </a:lnSpc>
        <a:spcBef>
          <a:spcPts val="300"/>
        </a:spcBef>
        <a:buSzPct val="120000"/>
        <a:buFont typeface="Times" panose="02020603050405020304" pitchFamily="18" charset="0"/>
        <a:buChar char="∙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26000" algn="l" defTabSz="914400" rtl="0" eaLnBrk="1" latinLnBrk="0" hangingPunct="1">
        <a:lnSpc>
          <a:spcPct val="130000"/>
        </a:lnSpc>
        <a:spcBef>
          <a:spcPts val="300"/>
        </a:spcBef>
        <a:buFont typeface="Calibri" panose="020F0502020204030204" pitchFamily="34" charset="0"/>
        <a:buChar char="‐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30000"/>
        </a:lnSpc>
        <a:spcBef>
          <a:spcPts val="3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mediapart.fr/les-invites-de-mediapart/blog/240522/acces-au-droit-des-etrangers-regularisons-l-administ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huffingtonpost.fr/politique/article/la-maltraitance-administrative-ne-saurait-tenir-lieu-de-politique-migratoire_182020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3F5A36-87F8-437F-BA12-EC629D69E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664" y="2385391"/>
            <a:ext cx="10800000" cy="25437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fr-FR" altLang="fr-FR" sz="3200" dirty="0" smtClean="0"/>
              <a:t>Présentation des résultats de l’enquête </a:t>
            </a:r>
            <a:br>
              <a:rPr lang="fr-FR" altLang="fr-FR" sz="3200" dirty="0" smtClean="0"/>
            </a:br>
            <a:r>
              <a:rPr lang="fr-FR" altLang="fr-FR" sz="3200" dirty="0" smtClean="0"/>
              <a:t/>
            </a:r>
            <a:br>
              <a:rPr lang="fr-FR" altLang="fr-FR" sz="3200" dirty="0" smtClean="0"/>
            </a:br>
            <a:r>
              <a:rPr lang="fr-FR" sz="3200" dirty="0"/>
              <a:t>« Difficultés rencontrées dans les démarches </a:t>
            </a:r>
            <a:br>
              <a:rPr lang="fr-FR" sz="3200" dirty="0"/>
            </a:br>
            <a:r>
              <a:rPr lang="fr-FR" sz="3200" dirty="0"/>
              <a:t>de titre de séjour auprès des préfectures »</a:t>
            </a:r>
            <a:br>
              <a:rPr lang="fr-FR" sz="3200" dirty="0"/>
            </a:br>
            <a:endParaRPr lang="fr-FR" alt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3F17CF64-5167-4A52-B674-CC42E367B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z="1600" dirty="0" smtClean="0"/>
              <a:t>Mardi 27 septembre 2022</a:t>
            </a:r>
          </a:p>
          <a:p>
            <a:pPr>
              <a:spcBef>
                <a:spcPct val="0"/>
              </a:spcBef>
            </a:pPr>
            <a:r>
              <a:rPr lang="fr-FR" altLang="fr-FR" sz="1600" dirty="0" smtClean="0"/>
              <a:t>DSOL – DDCT-SEII </a:t>
            </a:r>
            <a:endParaRPr lang="fr-FR" altLang="fr-FR" sz="1600" dirty="0"/>
          </a:p>
        </p:txBody>
      </p:sp>
    </p:spTree>
    <p:extLst>
      <p:ext uri="{BB962C8B-B14F-4D97-AF65-F5344CB8AC3E}">
        <p14:creationId xmlns:p14="http://schemas.microsoft.com/office/powerpoint/2010/main" val="34428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E093D465-4463-4D69-834E-F4736CEF4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02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5F1C4D5A-04CC-429C-AC60-4B26A19B5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</a:p>
        </p:txBody>
      </p:sp>
    </p:spTree>
    <p:extLst>
      <p:ext uri="{BB962C8B-B14F-4D97-AF65-F5344CB8AC3E}">
        <p14:creationId xmlns:p14="http://schemas.microsoft.com/office/powerpoint/2010/main" val="35313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1020054"/>
            <a:ext cx="10800000" cy="373459"/>
          </a:xfrm>
        </p:spPr>
        <p:txBody>
          <a:bodyPr/>
          <a:lstStyle/>
          <a:p>
            <a:r>
              <a:rPr lang="fr-FR" dirty="0" smtClean="0"/>
              <a:t>I. Nature de la demande – Préfectures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3099149435"/>
              </p:ext>
            </p:extLst>
          </p:nvPr>
        </p:nvGraphicFramePr>
        <p:xfrm>
          <a:off x="896432" y="1729190"/>
          <a:ext cx="4975345" cy="356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081087675"/>
              </p:ext>
            </p:extLst>
          </p:nvPr>
        </p:nvGraphicFramePr>
        <p:xfrm>
          <a:off x="6347551" y="1729190"/>
          <a:ext cx="4975345" cy="356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78168" y="5480006"/>
            <a:ext cx="1054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Dans les deux cas, une grande majorité des demandes concernent la Préfecture de Paris ( CASVP : 92%, associations : 81%)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8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I. Nature de la demande – première demande ou renouvellement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31822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renouvellements sont plus nombreux du côté du CASVP (56%), tandis que les premières demandes sont plus nombreuses chez les associations (62%)</a:t>
            </a:r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754783346"/>
              </p:ext>
            </p:extLst>
          </p:nvPr>
        </p:nvGraphicFramePr>
        <p:xfrm>
          <a:off x="6413718" y="1729191"/>
          <a:ext cx="4658670" cy="333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037019"/>
              </p:ext>
            </p:extLst>
          </p:nvPr>
        </p:nvGraphicFramePr>
        <p:xfrm>
          <a:off x="778168" y="1731953"/>
          <a:ext cx="4857884" cy="331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9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I. Nature de la demande – motif de la demande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76720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majorité des motifs de demandes pour lesquels les usagers rencontrent des </a:t>
            </a:r>
            <a:r>
              <a:rPr lang="fr-FR" dirty="0" smtClean="0">
                <a:solidFill>
                  <a:schemeClr val="tx2"/>
                </a:solidFill>
              </a:rPr>
              <a:t>diffic</a:t>
            </a:r>
            <a:r>
              <a:rPr lang="fr-FR" dirty="0" smtClean="0"/>
              <a:t>ultés, concerne « l’admission exceptionnelle au séjour »</a:t>
            </a:r>
            <a:endParaRPr lang="fr-FR" dirty="0"/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562252413"/>
              </p:ext>
            </p:extLst>
          </p:nvPr>
        </p:nvGraphicFramePr>
        <p:xfrm>
          <a:off x="6444343" y="1709056"/>
          <a:ext cx="5055030" cy="351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567621"/>
              </p:ext>
            </p:extLst>
          </p:nvPr>
        </p:nvGraphicFramePr>
        <p:xfrm>
          <a:off x="527797" y="1694169"/>
          <a:ext cx="5394031" cy="364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9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II. Difficultés rencontrées – motif(s) des difficultés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76720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La principale difficulté rencontrée pour le CASVP (82%) et pour les associations (84%) est la prise de rdv (dépôt de dossier, retrait de titre,...)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651252388"/>
              </p:ext>
            </p:extLst>
          </p:nvPr>
        </p:nvGraphicFramePr>
        <p:xfrm>
          <a:off x="6377770" y="1729187"/>
          <a:ext cx="4989332" cy="356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026761"/>
              </p:ext>
            </p:extLst>
          </p:nvPr>
        </p:nvGraphicFramePr>
        <p:xfrm>
          <a:off x="778168" y="1722922"/>
          <a:ext cx="5195494" cy="358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0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II. Difficultés rencontrées – nature des difficultés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1382"/>
            <a:ext cx="5627596" cy="3960000"/>
          </a:xfrm>
        </p:spPr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lusieurs </a:t>
            </a:r>
            <a:r>
              <a:rPr lang="fr-FR" dirty="0"/>
              <a:t>difficultés peuvent être rencontrées pour un seul et même </a:t>
            </a:r>
            <a:r>
              <a:rPr lang="fr-FR" dirty="0" smtClean="0"/>
              <a:t>dossier. L’impossibilité d’obtenir un RDV pour déposer le dossier arrive en tête. 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598973"/>
              </p:ext>
            </p:extLst>
          </p:nvPr>
        </p:nvGraphicFramePr>
        <p:xfrm>
          <a:off x="180001" y="1440000"/>
          <a:ext cx="11319372" cy="382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65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II. Difficultés rencontrées – nature des difficultés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1382"/>
            <a:ext cx="5627596" cy="3960000"/>
          </a:xfrm>
        </p:spPr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</a:t>
            </a:r>
            <a:r>
              <a:rPr lang="fr-FR" dirty="0" smtClean="0"/>
              <a:t>lusieurs </a:t>
            </a:r>
            <a:r>
              <a:rPr lang="fr-FR" dirty="0"/>
              <a:t>difficultés peuvent être rencontrées pour un seul et même </a:t>
            </a:r>
            <a:r>
              <a:rPr lang="fr-FR" dirty="0" smtClean="0"/>
              <a:t>dossier. L’impossibilité d’obtenir un RDV pour déposer le dossier arrive en tête.  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3403982850"/>
              </p:ext>
            </p:extLst>
          </p:nvPr>
        </p:nvGraphicFramePr>
        <p:xfrm>
          <a:off x="778168" y="1440000"/>
          <a:ext cx="11117478" cy="40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3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II. Difficultés rencontrées – durée des difficultés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1777" y="1811382"/>
            <a:ext cx="5627596" cy="3960000"/>
          </a:xfrm>
        </p:spPr>
        <p:txBody>
          <a:bodyPr/>
          <a:lstStyle/>
          <a:p>
            <a:endParaRPr lang="fr-FR" sz="1800" dirty="0"/>
          </a:p>
          <a:p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Dans la majorité des cas, les difficultés rencontrées sont très longues : plus de 3 mois pour 57% des usagers CASVP et pour 67% des usagers des associations.</a:t>
            </a:r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015918477"/>
              </p:ext>
            </p:extLst>
          </p:nvPr>
        </p:nvGraphicFramePr>
        <p:xfrm>
          <a:off x="6381016" y="1729187"/>
          <a:ext cx="4974856" cy="355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65351"/>
              </p:ext>
            </p:extLst>
          </p:nvPr>
        </p:nvGraphicFramePr>
        <p:xfrm>
          <a:off x="778168" y="1753214"/>
          <a:ext cx="5179011" cy="341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60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III. Conséquences des difficultés – rupture du droit au séjour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ruptures de droit au séjour sont plus nombreuses du côté du CASVP (48%) que des associations (28%).</a:t>
            </a:r>
            <a:endParaRPr lang="fr-FR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398008688"/>
              </p:ext>
            </p:extLst>
          </p:nvPr>
        </p:nvGraphicFramePr>
        <p:xfrm>
          <a:off x="896921" y="1729187"/>
          <a:ext cx="4974856" cy="3559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4114775393"/>
              </p:ext>
            </p:extLst>
          </p:nvPr>
        </p:nvGraphicFramePr>
        <p:xfrm>
          <a:off x="6408288" y="1729187"/>
          <a:ext cx="4996512" cy="352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4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III. Conséquences des difficultés – rupture des droits sociaux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98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ruptures de droits sociaux sont plus nombreuses du côté du CASVP (48%) que des associations (28%). Les résultats sont similaires aux situations de rupture de droit au séjour. </a:t>
            </a:r>
            <a:endParaRPr lang="fr-FR" dirty="0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084811666"/>
              </p:ext>
            </p:extLst>
          </p:nvPr>
        </p:nvGraphicFramePr>
        <p:xfrm>
          <a:off x="858093" y="1729187"/>
          <a:ext cx="4996512" cy="352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81095619"/>
              </p:ext>
            </p:extLst>
          </p:nvPr>
        </p:nvGraphicFramePr>
        <p:xfrm>
          <a:off x="6326384" y="1729187"/>
          <a:ext cx="4996512" cy="353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0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EF0263B8-809A-4383-9155-36A311C50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01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9ABDEBB-C8A9-4B33-8301-4807452C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 smtClean="0"/>
              <a:t>Enquête difficultés préfecture | 27 septembre 2022|</a:t>
            </a:r>
            <a:endParaRPr lang="fr-FR" alt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2EF7AA3-F6E0-4437-A8DF-0CFC275A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5A587B-5814-4D9B-9598-FE9CB954CB01}" type="slidenum">
              <a:rPr lang="fr-FR" noProof="0" smtClean="0"/>
              <a:pPr lvl="0"/>
              <a:t>2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="" xmlns:a16="http://schemas.microsoft.com/office/drawing/2014/main" id="{B14DB927-DE7D-4E19-BF9C-011DC8D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Déroulé 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="" xmlns:a16="http://schemas.microsoft.com/office/drawing/2014/main" id="{348315C3-6561-4BDC-9AE2-6AF745620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Contexte, objet de l’étude et méthodologie 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E4C412A7-C172-4876-92CB-1C29DA79CF6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02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9AE94C8E-77B1-44FF-AEA8-5EDD342710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Comparatifs des résultats CASVP - associations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D1F7C2B5-F666-4718-9EC2-F0E5B18987F4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03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00E92A6F-547F-4611-B439-7B207C3AC4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Synthèses des deux enquêtes 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04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Conséquences sur le Service public parisien </a:t>
            </a:r>
          </a:p>
        </p:txBody>
      </p:sp>
      <p:sp>
        <p:nvSpPr>
          <p:cNvPr id="14" name="Espace réservé du texte 34"/>
          <p:cNvSpPr>
            <a:spLocks noGrp="1"/>
          </p:cNvSpPr>
          <p:nvPr>
            <p:ph type="body" idx="18"/>
          </p:nvPr>
        </p:nvSpPr>
        <p:spPr>
          <a:xfrm>
            <a:off x="4264725" y="3300974"/>
            <a:ext cx="1260000" cy="900000"/>
          </a:xfrm>
        </p:spPr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05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5" name="Espace réservé du texte 35"/>
          <p:cNvSpPr>
            <a:spLocks noGrp="1"/>
          </p:cNvSpPr>
          <p:nvPr>
            <p:ph type="body" sz="quarter" idx="19"/>
          </p:nvPr>
        </p:nvSpPr>
        <p:spPr>
          <a:xfrm>
            <a:off x="5275171" y="3556787"/>
            <a:ext cx="2700000" cy="1620000"/>
          </a:xfrm>
        </p:spPr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Constats des associations </a:t>
            </a:r>
          </a:p>
        </p:txBody>
      </p:sp>
    </p:spTree>
    <p:extLst>
      <p:ext uri="{BB962C8B-B14F-4D97-AF65-F5344CB8AC3E}">
        <p14:creationId xmlns:p14="http://schemas.microsoft.com/office/powerpoint/2010/main" val="4824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III. Conséquences des difficultés – conséquences sur l’emploi ou opportunité d’emploi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situations de perte d’emploi ou d’opportunité liées à la rupture de droit au séjour sont similaires du côté des usagers CASVP (39%) et associations (39%).</a:t>
            </a:r>
            <a:endParaRPr lang="fr-FR" dirty="0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642259744"/>
              </p:ext>
            </p:extLst>
          </p:nvPr>
        </p:nvGraphicFramePr>
        <p:xfrm>
          <a:off x="6258265" y="1729187"/>
          <a:ext cx="4996512" cy="353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627046"/>
              </p:ext>
            </p:extLst>
          </p:nvPr>
        </p:nvGraphicFramePr>
        <p:xfrm>
          <a:off x="601883" y="1770926"/>
          <a:ext cx="5325987" cy="356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19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III. Conséquences des difficultés – recours juridiques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associations effectuent plus de recours juridiques (41%) que les établissements CASVP (28%). Ce sont majoritairement des procédures RMU, etc. </a:t>
            </a:r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171031205"/>
              </p:ext>
            </p:extLst>
          </p:nvPr>
        </p:nvGraphicFramePr>
        <p:xfrm>
          <a:off x="6255424" y="1729186"/>
          <a:ext cx="4996512" cy="353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842567"/>
              </p:ext>
            </p:extLst>
          </p:nvPr>
        </p:nvGraphicFramePr>
        <p:xfrm>
          <a:off x="972272" y="1759354"/>
          <a:ext cx="4977115" cy="350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99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591424" y="989232"/>
            <a:ext cx="10800000" cy="373459"/>
          </a:xfrm>
        </p:spPr>
        <p:txBody>
          <a:bodyPr/>
          <a:lstStyle/>
          <a:p>
            <a:r>
              <a:rPr lang="fr-FR" dirty="0" smtClean="0"/>
              <a:t>III. Conséquences des difficultés – autres recours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2022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D00"/>
                </a:solidFill>
              </a:rPr>
              <a:t>2. </a:t>
            </a:r>
            <a:r>
              <a:rPr lang="fr-FR" dirty="0">
                <a:solidFill>
                  <a:schemeClr val="accent2"/>
                </a:solidFill>
              </a:rPr>
              <a:t>Comparatifs des résultats CASVP - associations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rgbClr val="FFCD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8168" y="5496384"/>
            <a:ext cx="1072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autres recours (principalement courriers, appels, mails), sont assez similaires du côté des CASVP (69%) et des associations (74%)</a:t>
            </a:r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2437069033"/>
              </p:ext>
            </p:extLst>
          </p:nvPr>
        </p:nvGraphicFramePr>
        <p:xfrm>
          <a:off x="6326384" y="1729187"/>
          <a:ext cx="4996512" cy="3490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947323"/>
              </p:ext>
            </p:extLst>
          </p:nvPr>
        </p:nvGraphicFramePr>
        <p:xfrm>
          <a:off x="662421" y="1775244"/>
          <a:ext cx="5171219" cy="345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16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03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Synthèse </a:t>
            </a:r>
            <a:r>
              <a:rPr lang="fr-FR" dirty="0">
                <a:solidFill>
                  <a:schemeClr val="accent3"/>
                </a:solidFill>
              </a:rPr>
              <a:t>des deux enquêtes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3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 difficultés préfecture | 27 septembre 2022|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/>
              <a:t>86%</a:t>
            </a:r>
            <a:r>
              <a:rPr lang="fr-FR" sz="2400" dirty="0" smtClean="0"/>
              <a:t> des enquêtés réalisent leurs démarches avec la préfecture de Paris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/>
              <a:t>Moitié </a:t>
            </a:r>
            <a:r>
              <a:rPr lang="fr-FR" sz="2400" dirty="0" smtClean="0"/>
              <a:t>sollicite un renouvellement et </a:t>
            </a:r>
            <a:r>
              <a:rPr lang="fr-FR" sz="2400" b="1" dirty="0" smtClean="0"/>
              <a:t>44%</a:t>
            </a:r>
            <a:r>
              <a:rPr lang="fr-FR" sz="2400" dirty="0" smtClean="0"/>
              <a:t> une première demande</a:t>
            </a:r>
            <a:endParaRPr lang="fr-FR" sz="2400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/>
              <a:t>83%</a:t>
            </a:r>
            <a:r>
              <a:rPr lang="fr-FR" sz="2400" dirty="0"/>
              <a:t> rencontrent des difficultés dans la prise de RDV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b="1" dirty="0" smtClean="0"/>
              <a:t>Près des 2/3 </a:t>
            </a:r>
            <a:r>
              <a:rPr lang="fr-FR" sz="2400" dirty="0" smtClean="0"/>
              <a:t>rencontrent </a:t>
            </a:r>
            <a:r>
              <a:rPr lang="fr-FR" sz="2400" dirty="0"/>
              <a:t>ces difficultés depuis plus de 3 mois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sz="20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3. Synthèse des deux enquêtes </a:t>
            </a:r>
            <a:endParaRPr lang="fr-F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 difficultés préfecture | 27 septembre 2022|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25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2896" y="1321595"/>
            <a:ext cx="11245432" cy="396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endParaRPr lang="fr-FR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3. Synthèse des deux enquêtes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300" y="1651591"/>
            <a:ext cx="1071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Plus d’1/3 </a:t>
            </a:r>
            <a:r>
              <a:rPr lang="fr-FR" sz="2400" dirty="0" smtClean="0"/>
              <a:t>indiquent </a:t>
            </a:r>
            <a:r>
              <a:rPr lang="fr-FR" sz="2400" dirty="0"/>
              <a:t>que ces difficultés ont entrainé une rupture de droit au séjour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Plus d’1/3 </a:t>
            </a:r>
            <a:r>
              <a:rPr lang="fr-FR" sz="2400" dirty="0" smtClean="0"/>
              <a:t>une </a:t>
            </a:r>
            <a:r>
              <a:rPr lang="fr-FR" sz="2400" dirty="0"/>
              <a:t>rupture de droits sociaux </a:t>
            </a:r>
            <a:endParaRPr lang="fr-FR" sz="2400" dirty="0" smtClean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40% </a:t>
            </a:r>
            <a:r>
              <a:rPr lang="fr-FR" sz="2400" dirty="0" smtClean="0"/>
              <a:t>une </a:t>
            </a:r>
            <a:r>
              <a:rPr lang="fr-FR" sz="2400" dirty="0"/>
              <a:t>perte d’emploi ou une perte d’opportunité d’accès à un </a:t>
            </a:r>
            <a:r>
              <a:rPr lang="fr-FR" sz="2400" dirty="0" smtClean="0"/>
              <a:t>emploi</a:t>
            </a:r>
            <a:endParaRPr lang="fr-F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40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Enquête difficultés préfecture | 27 septembre 2022|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26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522896" y="1321595"/>
            <a:ext cx="11245432" cy="396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/>
          </a:p>
          <a:p>
            <a:endParaRPr lang="fr-FR" sz="18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/>
                </a:solidFill>
              </a:rPr>
              <a:t>3. Synthèse des deux enquêtes 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9300" y="1651591"/>
            <a:ext cx="1071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Près de ¾ </a:t>
            </a:r>
            <a:r>
              <a:rPr lang="fr-FR" sz="2400" dirty="0" smtClean="0"/>
              <a:t>indiquent </a:t>
            </a:r>
            <a:r>
              <a:rPr lang="fr-FR" sz="2400" dirty="0"/>
              <a:t>avoir engagé d’autres recours (mail, </a:t>
            </a:r>
            <a:r>
              <a:rPr lang="fr-FR" sz="2400" dirty="0" smtClean="0"/>
              <a:t>appels, déplacements</a:t>
            </a:r>
            <a:r>
              <a:rPr lang="fr-FR" sz="2400" dirty="0"/>
              <a:t>, etc</a:t>
            </a:r>
            <a:r>
              <a:rPr lang="fr-FR" sz="2400" dirty="0" smtClean="0"/>
              <a:t>.)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/>
              <a:t>Plus d’1/3 </a:t>
            </a:r>
            <a:r>
              <a:rPr lang="fr-FR" sz="2400" dirty="0"/>
              <a:t>indiquent avoir engagé un recours juridique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82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E093D465-4463-4D69-834E-F4736CEF4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04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5F1C4D5A-04CC-429C-AC60-4B26A19B5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/>
                </a:solidFill>
              </a:rPr>
              <a:t>Conséquences sur le </a:t>
            </a:r>
            <a:r>
              <a:rPr lang="fr-FR" dirty="0" smtClean="0">
                <a:solidFill>
                  <a:schemeClr val="accent4"/>
                </a:solidFill>
              </a:rPr>
              <a:t>service public parisien </a:t>
            </a:r>
            <a:endParaRPr lang="fr-FR" dirty="0">
              <a:solidFill>
                <a:srgbClr val="FB3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179" y="1958574"/>
            <a:ext cx="10800000" cy="22505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Surcharge de travail et responsabilité supplémentaire pour les </a:t>
            </a:r>
            <a:r>
              <a:rPr lang="fr-FR" sz="1800" dirty="0" err="1" smtClean="0"/>
              <a:t>travailleur·euses</a:t>
            </a:r>
            <a:r>
              <a:rPr lang="fr-FR" sz="1800" dirty="0" smtClean="0"/>
              <a:t> </a:t>
            </a:r>
            <a:r>
              <a:rPr lang="fr-FR" sz="1800" dirty="0" err="1" smtClean="0"/>
              <a:t>sociaux·ales</a:t>
            </a:r>
            <a:r>
              <a:rPr lang="fr-FR" sz="1800" dirty="0" smtClean="0"/>
              <a:t> du service social municipal au détriment du travail </a:t>
            </a:r>
            <a:r>
              <a:rPr lang="fr-FR" sz="1800" dirty="0"/>
              <a:t>social. Perte de sens dans le </a:t>
            </a:r>
            <a:r>
              <a:rPr lang="fr-FR" sz="1800" dirty="0" smtClean="0"/>
              <a:t>travail.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2"/>
                </a:solidFill>
              </a:rPr>
              <a:t>Précarisation sociale du </a:t>
            </a:r>
            <a:r>
              <a:rPr lang="fr-FR" sz="1800" dirty="0" smtClean="0"/>
              <a:t>fait de la précarisation administrative</a:t>
            </a:r>
          </a:p>
          <a:p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Surreprésentation du droit au séjour dans les motifs de consultation des permanences d’accès au droit (RAD, PAD, Mairie Mobile,…)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 smtClean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/>
                </a:solidFill>
              </a:rPr>
              <a:t>4. </a:t>
            </a:r>
            <a:r>
              <a:rPr lang="fr-FR" dirty="0">
                <a:solidFill>
                  <a:schemeClr val="accent4"/>
                </a:solidFill>
              </a:rPr>
              <a:t>Conséquences sur le service </a:t>
            </a:r>
            <a:r>
              <a:rPr lang="fr-FR" dirty="0" smtClean="0">
                <a:solidFill>
                  <a:schemeClr val="accent4"/>
                </a:solidFill>
              </a:rPr>
              <a:t>public parisien</a:t>
            </a:r>
            <a:r>
              <a:rPr lang="fr-FR" dirty="0">
                <a:solidFill>
                  <a:schemeClr val="accent4"/>
                </a:solidFill>
              </a:rPr>
              <a:t/>
            </a:r>
            <a:br>
              <a:rPr lang="fr-FR" dirty="0">
                <a:solidFill>
                  <a:schemeClr val="accent4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/>
            </a:r>
            <a:br>
              <a:rPr lang="fr-FR" dirty="0">
                <a:solidFill>
                  <a:schemeClr val="accent4"/>
                </a:solidFill>
              </a:rPr>
            </a:b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dirty="0">
                <a:solidFill>
                  <a:srgbClr val="FB394A"/>
                </a:solidFill>
              </a:rPr>
              <a:t/>
            </a:r>
            <a:br>
              <a:rPr lang="fr-FR" dirty="0">
                <a:solidFill>
                  <a:srgbClr val="FB394A"/>
                </a:solidFill>
              </a:rPr>
            </a:br>
            <a:endParaRPr lang="fr-FR" dirty="0">
              <a:solidFill>
                <a:srgbClr val="FB3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E093D465-4463-4D69-834E-F4736CEF4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05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5F1C4D5A-04CC-429C-AC60-4B26A19B5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Constats des associations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E093D465-4463-4D69-834E-F4736CEF4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="" xmlns:a16="http://schemas.microsoft.com/office/drawing/2014/main" id="{5F1C4D5A-04CC-429C-AC60-4B26A19B5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25DCCC"/>
                </a:solidFill>
              </a:rPr>
              <a:t>Contexte,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3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179" y="1958574"/>
            <a:ext cx="10800000" cy="225056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/>
              <a:t>Parole </a:t>
            </a:r>
            <a:r>
              <a:rPr lang="fr-FR" sz="1800" smtClean="0"/>
              <a:t>aux associations  </a:t>
            </a:r>
            <a:endParaRPr lang="fr-FR" sz="18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5.</a:t>
            </a:r>
            <a:r>
              <a:rPr lang="fr-FR" dirty="0">
                <a:solidFill>
                  <a:schemeClr val="accent6"/>
                </a:solidFill>
              </a:rPr>
              <a:t> Constats des associations</a:t>
            </a:r>
            <a:br>
              <a:rPr lang="fr-FR" dirty="0">
                <a:solidFill>
                  <a:schemeClr val="accent6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/>
            </a:r>
            <a:br>
              <a:rPr lang="fr-FR" dirty="0">
                <a:solidFill>
                  <a:schemeClr val="accent4"/>
                </a:solidFill>
              </a:rPr>
            </a:br>
            <a:r>
              <a:rPr lang="fr-FR" dirty="0">
                <a:solidFill>
                  <a:schemeClr val="accent4"/>
                </a:solidFill>
              </a:rPr>
              <a:t/>
            </a:r>
            <a:br>
              <a:rPr lang="fr-FR" dirty="0">
                <a:solidFill>
                  <a:schemeClr val="accent4"/>
                </a:solidFill>
              </a:rPr>
            </a:b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dirty="0">
                <a:solidFill>
                  <a:srgbClr val="FB394A"/>
                </a:solidFill>
              </a:rPr>
              <a:t/>
            </a:r>
            <a:br>
              <a:rPr lang="fr-FR" dirty="0">
                <a:solidFill>
                  <a:srgbClr val="FB394A"/>
                </a:solidFill>
              </a:rPr>
            </a:br>
            <a:endParaRPr lang="fr-FR" dirty="0">
              <a:solidFill>
                <a:srgbClr val="FB3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 smtClean="0"/>
              <a:t>Mouvement de dématérialisation accéléré </a:t>
            </a:r>
            <a:r>
              <a:rPr lang="fr-FR" sz="2000" b="0" dirty="0"/>
              <a:t>durant le COVID, </a:t>
            </a:r>
            <a:r>
              <a:rPr lang="fr-FR" sz="2000" b="0" dirty="0" smtClean="0"/>
              <a:t>avec accroissement </a:t>
            </a:r>
            <a:r>
              <a:rPr lang="fr-FR" sz="2000" b="0" dirty="0"/>
              <a:t>des </a:t>
            </a:r>
            <a:r>
              <a:rPr lang="fr-FR" sz="2000" b="0" dirty="0" smtClean="0"/>
              <a:t>difficultés</a:t>
            </a:r>
            <a:endParaRPr lang="fr-FR" sz="2000" b="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Remontées des difficultés rencontrées, via </a:t>
            </a:r>
            <a:r>
              <a:rPr lang="fr-FR" sz="2000" b="0" dirty="0" smtClean="0"/>
              <a:t>les associations, le </a:t>
            </a:r>
            <a:r>
              <a:rPr lang="fr-FR" sz="2000" b="0" dirty="0"/>
              <a:t>réseau des référents migrants du </a:t>
            </a:r>
            <a:r>
              <a:rPr lang="fr-FR" sz="2000" b="0" dirty="0" smtClean="0"/>
              <a:t>CASVP, </a:t>
            </a:r>
            <a:r>
              <a:rPr lang="fr-FR" sz="2000" b="0" dirty="0"/>
              <a:t>et le Groupe de travail « Accès au droit » de la Stratégie Pauvreté </a:t>
            </a:r>
            <a:endParaRPr lang="fr-FR" sz="2000" b="0" dirty="0" smtClean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 smtClean="0"/>
              <a:t>Perspective d’une totale dématérialisation d’ici fin </a:t>
            </a:r>
            <a:r>
              <a:rPr lang="fr-FR" sz="2000" b="0" dirty="0" smtClean="0">
                <a:solidFill>
                  <a:schemeClr val="tx2"/>
                </a:solidFill>
              </a:rPr>
              <a:t>2022 par décret de mars 2021 et arrêté d’avril 2021 (remis en cause très récemment par décision du Conseil d’Etat)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sz="2000" b="0" dirty="0" smtClean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sz="2000" b="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1. Contexte</a:t>
            </a:r>
            <a:r>
              <a:rPr lang="fr-FR" dirty="0">
                <a:solidFill>
                  <a:srgbClr val="25DCCC"/>
                </a:solidFill>
              </a:rPr>
              <a:t>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Engagement politique des cabinets : tribunes dans la presse de A. Guillou et L. Filoche </a:t>
            </a:r>
            <a:r>
              <a:rPr lang="fr-FR" sz="2000" dirty="0" err="1">
                <a:solidFill>
                  <a:schemeClr val="accent6"/>
                </a:solidFill>
                <a:hlinkClick r:id="rId3"/>
              </a:rPr>
              <a:t>Mediapart</a:t>
            </a:r>
            <a:r>
              <a:rPr lang="fr-FR" sz="2000">
                <a:solidFill>
                  <a:schemeClr val="accent6"/>
                </a:solidFill>
              </a:rPr>
              <a:t> </a:t>
            </a:r>
            <a:r>
              <a:rPr lang="fr-FR" sz="2000" smtClean="0">
                <a:solidFill>
                  <a:schemeClr val="accent6"/>
                </a:solidFill>
              </a:rPr>
              <a:t> </a:t>
            </a:r>
            <a:r>
              <a:rPr lang="fr-FR" sz="2000" dirty="0"/>
              <a:t>le 24 mai 2022 et</a:t>
            </a: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2000" dirty="0" err="1">
                <a:solidFill>
                  <a:schemeClr val="accent6"/>
                </a:solidFill>
                <a:hlinkClick r:id="rId4"/>
              </a:rPr>
              <a:t>Huffington</a:t>
            </a:r>
            <a:r>
              <a:rPr lang="fr-FR" sz="2000" dirty="0">
                <a:solidFill>
                  <a:schemeClr val="accent6"/>
                </a:solidFill>
                <a:hlinkClick r:id="rId4"/>
              </a:rPr>
              <a:t> Post</a:t>
            </a: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2000" dirty="0"/>
              <a:t>le 04/06/2022</a:t>
            </a:r>
            <a:endParaRPr lang="fr-FR" sz="2000" dirty="0">
              <a:solidFill>
                <a:schemeClr val="tx2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 smtClean="0"/>
              <a:t>Prise de parole d’Antoine Guillou au colloque du barreau de Paris</a:t>
            </a:r>
            <a:r>
              <a:rPr lang="fr-FR" sz="2000" b="0" dirty="0"/>
              <a:t>, </a:t>
            </a:r>
            <a:r>
              <a:rPr lang="fr-FR" sz="2000" b="0" dirty="0" smtClean="0"/>
              <a:t>le </a:t>
            </a:r>
            <a:r>
              <a:rPr lang="fr-FR" sz="2000" b="0" dirty="0"/>
              <a:t>12/09/2022 </a:t>
            </a:r>
            <a:r>
              <a:rPr lang="fr-FR" sz="2000" b="0" i="1" dirty="0" smtClean="0"/>
              <a:t>, </a:t>
            </a:r>
            <a:r>
              <a:rPr lang="fr-FR" sz="2000" b="0" dirty="0" smtClean="0"/>
              <a:t>sur </a:t>
            </a:r>
            <a:r>
              <a:rPr lang="fr-FR" sz="2000" b="0" i="1" dirty="0" smtClean="0"/>
              <a:t>« L’impossible </a:t>
            </a:r>
            <a:r>
              <a:rPr lang="fr-FR" sz="2000" b="0" i="1" dirty="0"/>
              <a:t>accès des personnes étrangères aux </a:t>
            </a:r>
            <a:r>
              <a:rPr lang="fr-FR" sz="2000" b="0" i="1" dirty="0" smtClean="0"/>
              <a:t>Préfectures »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fr-FR" sz="2000" b="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25DCCC"/>
                </a:solidFill>
              </a:rPr>
              <a:t>1. Contexte</a:t>
            </a:r>
            <a:r>
              <a:rPr lang="fr-FR" dirty="0">
                <a:solidFill>
                  <a:srgbClr val="25DCCC"/>
                </a:solidFill>
              </a:rPr>
              <a:t>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 Evaluer </a:t>
            </a:r>
            <a:r>
              <a:rPr lang="fr-FR" sz="2000" dirty="0"/>
              <a:t>quantitativement et objectiver  : </a:t>
            </a:r>
          </a:p>
          <a:p>
            <a:pPr lvl="2" indent="0">
              <a:buNone/>
              <a:defRPr/>
            </a:pPr>
            <a:r>
              <a:rPr lang="fr-FR" sz="2000" dirty="0"/>
              <a:t>- les difficultés rencontrées dans les </a:t>
            </a:r>
            <a:r>
              <a:rPr lang="fr-FR" sz="2000" b="1" u="sng" dirty="0"/>
              <a:t>démarches</a:t>
            </a:r>
            <a:r>
              <a:rPr lang="fr-FR" sz="2000" u="sng" dirty="0"/>
              <a:t> </a:t>
            </a:r>
            <a:r>
              <a:rPr lang="fr-FR" sz="2000" dirty="0"/>
              <a:t>de demande de titre de séjour (première demande ou renouvellement)  </a:t>
            </a:r>
          </a:p>
          <a:p>
            <a:pPr lvl="2">
              <a:buFontTx/>
              <a:buChar char="-"/>
              <a:defRPr/>
            </a:pPr>
            <a:r>
              <a:rPr lang="fr-FR" sz="2000" dirty="0"/>
              <a:t> les conséquences de ces difficultés en terme d’accès au </a:t>
            </a:r>
            <a:r>
              <a:rPr lang="fr-FR" sz="2000" dirty="0" smtClean="0"/>
              <a:t>droit</a:t>
            </a:r>
          </a:p>
          <a:p>
            <a:pPr lvl="2">
              <a:buFontTx/>
              <a:buChar char="-"/>
              <a:defRPr/>
            </a:pPr>
            <a:r>
              <a:rPr lang="fr-FR" sz="2000" dirty="0"/>
              <a:t> l</a:t>
            </a:r>
            <a:r>
              <a:rPr lang="fr-FR" sz="2000" dirty="0" smtClean="0"/>
              <a:t>es actions menées par les </a:t>
            </a:r>
            <a:r>
              <a:rPr lang="fr-FR" sz="2000" dirty="0" err="1" smtClean="0"/>
              <a:t>accompagnant·es</a:t>
            </a:r>
            <a:r>
              <a:rPr lang="fr-FR" sz="2000" dirty="0" smtClean="0"/>
              <a:t> pour faire face à </a:t>
            </a:r>
            <a:r>
              <a:rPr lang="fr-FR" sz="2000" smtClean="0"/>
              <a:t>ces difficultés </a:t>
            </a:r>
            <a:endParaRPr lang="fr-FR" sz="2000" dirty="0" smtClean="0"/>
          </a:p>
          <a:p>
            <a:pPr lvl="2" indent="0">
              <a:buNone/>
              <a:defRPr/>
            </a:pPr>
            <a:endParaRPr lang="fr-FR" sz="2000" dirty="0" smtClean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fr-FR" sz="2000" dirty="0"/>
              <a:t> </a:t>
            </a:r>
            <a:r>
              <a:rPr lang="fr-FR" sz="2000" dirty="0" smtClean="0"/>
              <a:t>Mettre en parallèle et comparer les constats Ville et associatifs </a:t>
            </a:r>
            <a:endParaRPr lang="fr-FR" sz="2000" dirty="0"/>
          </a:p>
          <a:p>
            <a:pPr lvl="2">
              <a:buFontTx/>
              <a:buChar char="-"/>
              <a:defRPr/>
            </a:pPr>
            <a:endParaRPr lang="fr-FR" sz="200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5DCCC"/>
                </a:solidFill>
              </a:rPr>
              <a:t>1. Contexte,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4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Deux enquêtes en parallèle : établissements CASVP et associations parisiennes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Etablissements CASVP : PSA, SSP, ESI, centres d’hébergement, EHPAD, résidences autonomie/appartements, et Pari des Possibles</a:t>
            </a:r>
          </a:p>
          <a:p>
            <a:pPr marL="558900" lvl="2" indent="-342900">
              <a:buFont typeface="Wingdings" panose="05000000000000000000" pitchFamily="2" charset="2"/>
              <a:buChar char="Ø"/>
              <a:defRPr/>
            </a:pPr>
            <a:r>
              <a:rPr lang="fr-FR" sz="2000" dirty="0"/>
              <a:t>Remplissage par </a:t>
            </a:r>
            <a:r>
              <a:rPr lang="fr-FR" sz="2000" dirty="0" smtClean="0"/>
              <a:t>travailleurs sociaux </a:t>
            </a:r>
            <a:r>
              <a:rPr lang="fr-FR" sz="2000" dirty="0"/>
              <a:t>du CASVP ou juristes de Droits d’Urgence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Associations : transmis à environ 150 associations partenaires de la </a:t>
            </a:r>
            <a:r>
              <a:rPr lang="fr-FR" sz="2000" b="0" dirty="0" smtClean="0"/>
              <a:t>DDCT, DASES, DAJ, </a:t>
            </a:r>
            <a:r>
              <a:rPr lang="fr-FR" sz="2000" b="0" dirty="0"/>
              <a:t>et les Points d’Accès aux Droits de la Ville de Paris.</a:t>
            </a: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5DCCC"/>
                </a:solidFill>
              </a:rPr>
              <a:t>1. Contexte,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4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Formulaire </a:t>
            </a:r>
            <a:r>
              <a:rPr lang="fr-FR" sz="2000" b="0" dirty="0" err="1"/>
              <a:t>Framaform</a:t>
            </a:r>
            <a:r>
              <a:rPr lang="fr-FR" sz="2000" b="0" dirty="0"/>
              <a:t> en ligne en 12 questions 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1 formulaire par personne suivie rencontrant une ou plusieurs difficultés dans ses démarches au moment de l’enquête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/>
              <a:t>Un mois de réponse de début février à début mars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 smtClean="0"/>
              <a:t>Enquête lancée </a:t>
            </a:r>
            <a:r>
              <a:rPr lang="fr-FR" sz="2000" b="0" dirty="0"/>
              <a:t>sur le même modèle </a:t>
            </a:r>
            <a:r>
              <a:rPr lang="fr-FR" sz="2000" b="0" dirty="0" smtClean="0"/>
              <a:t>dans le département du 93 par le CD 93</a:t>
            </a:r>
            <a:endParaRPr lang="fr-FR" sz="2000" b="0" dirty="0"/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5DCCC"/>
                </a:solidFill>
              </a:rPr>
              <a:t>1. Contexte,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79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BE5F20F-7C0F-472F-8E4F-BBF9FBD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Enquête difficultés préfecture | 27 septembre 2022|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C8C881-352F-45F5-880D-DBDDF560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071F32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71F3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A87EF96-4A6E-449A-86E2-35755484A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800" y="1008541"/>
            <a:ext cx="10800000" cy="39600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fr-FR" sz="2000" b="0" dirty="0" smtClean="0"/>
              <a:t>CASVP : </a:t>
            </a:r>
          </a:p>
          <a:p>
            <a:pPr marL="558900" lvl="2" indent="-342900">
              <a:spcBef>
                <a:spcPts val="0"/>
              </a:spcBef>
              <a:buFontTx/>
              <a:buChar char="-"/>
              <a:defRPr/>
            </a:pPr>
            <a:r>
              <a:rPr lang="fr-FR" sz="2000" b="0" dirty="0" smtClean="0"/>
              <a:t>197 </a:t>
            </a:r>
            <a:r>
              <a:rPr lang="fr-FR" sz="2000" b="0" dirty="0"/>
              <a:t>situations </a:t>
            </a:r>
            <a:r>
              <a:rPr lang="fr-FR" sz="2000" b="0" dirty="0" smtClean="0"/>
              <a:t>de personnes accompagnées </a:t>
            </a:r>
            <a:r>
              <a:rPr lang="fr-FR" sz="2000" b="0" dirty="0" smtClean="0">
                <a:solidFill>
                  <a:schemeClr val="tx2"/>
                </a:solidFill>
              </a:rPr>
              <a:t>remontées par </a:t>
            </a:r>
            <a:r>
              <a:rPr lang="fr-FR" sz="2000" b="0" dirty="0" smtClean="0"/>
              <a:t>une vingtaine d’établissements </a:t>
            </a:r>
          </a:p>
          <a:p>
            <a:pPr marL="558900" lvl="2" indent="-342900">
              <a:spcBef>
                <a:spcPts val="0"/>
              </a:spcBef>
              <a:buFontTx/>
              <a:buChar char="-"/>
              <a:defRPr/>
            </a:pPr>
            <a:r>
              <a:rPr lang="fr-FR" sz="2000" b="0" dirty="0" smtClean="0"/>
              <a:t> 13 </a:t>
            </a:r>
            <a:r>
              <a:rPr lang="fr-FR" sz="2000" b="0" dirty="0"/>
              <a:t>CAS d’arrondissement, 3 PSA, 2 pôles d’hébergement, 1 EHPAD, 5 résidences </a:t>
            </a:r>
            <a:r>
              <a:rPr lang="fr-FR" sz="2000" b="0" dirty="0" smtClean="0"/>
              <a:t>autonomie/appartements</a:t>
            </a:r>
            <a:r>
              <a:rPr lang="fr-FR" sz="2000" b="0" dirty="0"/>
              <a:t>, et le Pari des </a:t>
            </a:r>
            <a:r>
              <a:rPr lang="fr-FR" sz="2000" b="0" dirty="0" smtClean="0"/>
              <a:t>Possibles</a:t>
            </a:r>
          </a:p>
          <a:p>
            <a:pPr marL="558900" lvl="2" indent="-342900">
              <a:spcBef>
                <a:spcPts val="0"/>
              </a:spcBef>
              <a:buFontTx/>
              <a:buChar char="-"/>
              <a:defRPr/>
            </a:pPr>
            <a:r>
              <a:rPr lang="fr-FR" sz="2000" b="0" dirty="0" smtClean="0"/>
              <a:t>Majorité </a:t>
            </a:r>
            <a:r>
              <a:rPr lang="fr-FR" sz="2000" b="0" dirty="0"/>
              <a:t>des </a:t>
            </a:r>
            <a:r>
              <a:rPr lang="fr-FR" sz="2000" b="0" dirty="0" smtClean="0"/>
              <a:t>situations remontées </a:t>
            </a:r>
            <a:r>
              <a:rPr lang="fr-FR" sz="2000" b="0" dirty="0"/>
              <a:t>par des CAS d’arrondissement </a:t>
            </a:r>
            <a:r>
              <a:rPr lang="fr-FR" sz="2000" b="0" dirty="0" smtClean="0"/>
              <a:t>: 103 situations sur </a:t>
            </a:r>
            <a:r>
              <a:rPr lang="fr-FR" sz="2000" b="0" dirty="0"/>
              <a:t>les </a:t>
            </a:r>
            <a:r>
              <a:rPr lang="fr-FR" sz="2000" b="0" dirty="0" smtClean="0"/>
              <a:t>197</a:t>
            </a:r>
            <a:endParaRPr lang="fr-FR" sz="2000" b="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fr-FR" sz="2000" b="0" dirty="0" smtClean="0"/>
              <a:t>Associations : 239 situations </a:t>
            </a:r>
            <a:r>
              <a:rPr lang="fr-FR" sz="2000" b="0" dirty="0"/>
              <a:t>de personnes accompagnées par </a:t>
            </a:r>
            <a:r>
              <a:rPr lang="fr-FR" sz="2000" b="0" dirty="0" smtClean="0"/>
              <a:t>70 </a:t>
            </a:r>
            <a:r>
              <a:rPr lang="fr-FR" sz="2000" b="0" dirty="0"/>
              <a:t>associations </a:t>
            </a:r>
            <a:r>
              <a:rPr lang="fr-FR" sz="2000" b="0" dirty="0" smtClean="0"/>
              <a:t>environ (Droits </a:t>
            </a:r>
            <a:r>
              <a:rPr lang="fr-FR" sz="2000" b="0" dirty="0"/>
              <a:t>d’Urgence, APASO, CATRED, SOLIDARITE Jean Merlin, Charonne</a:t>
            </a:r>
            <a:r>
              <a:rPr lang="fr-FR" sz="2000" b="0" dirty="0" smtClean="0"/>
              <a:t>,…)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fr-FR" sz="2000" dirty="0" smtClean="0"/>
              <a:t>En tout </a:t>
            </a:r>
            <a:r>
              <a:rPr lang="fr-FR" sz="2000" dirty="0"/>
              <a:t>436 situations individuelles </a:t>
            </a:r>
            <a:r>
              <a:rPr lang="fr-FR" sz="2000" dirty="0" smtClean="0"/>
              <a:t>remontées </a:t>
            </a:r>
            <a:r>
              <a:rPr lang="fr-FR" sz="2000" dirty="0"/>
              <a:t>via les deux enquêtes </a:t>
            </a: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DBCBAE0E-7B9E-4A30-A1B3-90841ED8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25DCCC"/>
                </a:solidFill>
              </a:rPr>
              <a:t>1. Contexte, objet de l’étude et méthodologie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5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IS_PPT_MASQUE_2019_MONTSERRAT_BLEU_LIGHT">
  <a:themeElements>
    <a:clrScheme name="Ville de Paris - PowerPoint">
      <a:dk1>
        <a:srgbClr val="071F32"/>
      </a:dk1>
      <a:lt1>
        <a:sysClr val="window" lastClr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ésentation1" id="{24935C6C-5BE7-3642-9754-D247BE079794}" vid="{5A13ADF8-95AD-E045-81CB-6C711A319CEA}"/>
    </a:ext>
  </a:extLst>
</a:theme>
</file>

<file path=ppt/theme/theme2.xml><?xml version="1.0" encoding="utf-8"?>
<a:theme xmlns:a="http://schemas.openxmlformats.org/drawingml/2006/main" name="Ville de Paris - Partie 1">
  <a:themeElements>
    <a:clrScheme name="Ville de Paris - PowerPoint">
      <a:dk1>
        <a:srgbClr val="071F32"/>
      </a:dk1>
      <a:lt1>
        <a:sysClr val="window" lastClr="FFFFFF"/>
      </a:lt1>
      <a:dk2>
        <a:srgbClr val="071F32"/>
      </a:dk2>
      <a:lt2>
        <a:srgbClr val="F0F0F0"/>
      </a:lt2>
      <a:accent1>
        <a:srgbClr val="25DCCC"/>
      </a:accent1>
      <a:accent2>
        <a:srgbClr val="FFCD00"/>
      </a:accent2>
      <a:accent3>
        <a:srgbClr val="FB394A"/>
      </a:accent3>
      <a:accent4>
        <a:srgbClr val="3ECD2E"/>
      </a:accent4>
      <a:accent5>
        <a:srgbClr val="FF3300"/>
      </a:accent5>
      <a:accent6>
        <a:srgbClr val="354BCF"/>
      </a:accent6>
      <a:hlink>
        <a:srgbClr val="31EEF3"/>
      </a:hlink>
      <a:folHlink>
        <a:srgbClr val="F0F0F0"/>
      </a:folHlink>
    </a:clrScheme>
    <a:fontScheme name="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ésentation1" id="{24935C6C-5BE7-3642-9754-D247BE079794}" vid="{41C100BE-0D3E-7E4D-861C-537861C41808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PARIS_PPT_MASQUE_2019_MONTSERRAT_BLEU_LIGHT</Template>
  <TotalTime>4678</TotalTime>
  <Words>1682</Words>
  <Application>Microsoft Office PowerPoint</Application>
  <PresentationFormat>Personnalisé</PresentationFormat>
  <Paragraphs>216</Paragraphs>
  <Slides>30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Arial</vt:lpstr>
      <vt:lpstr>Montserrat</vt:lpstr>
      <vt:lpstr>Calibri</vt:lpstr>
      <vt:lpstr>Times</vt:lpstr>
      <vt:lpstr>Wingdings</vt:lpstr>
      <vt:lpstr>PARIS_PPT_MASQUE_2019_MONTSERRAT_BLEU_LIGHT</vt:lpstr>
      <vt:lpstr>Ville de Paris - Partie 1</vt:lpstr>
      <vt:lpstr>Présentation des résultats de l’enquête   « Difficultés rencontrées dans les démarches  de titre de séjour auprès des préfectures » </vt:lpstr>
      <vt:lpstr>Déroulé </vt:lpstr>
      <vt:lpstr>01</vt:lpstr>
      <vt:lpstr>1. Contexte, objet de l’étude et méthodologie </vt:lpstr>
      <vt:lpstr>1. Contexte, objet de l’étude et méthodologie </vt:lpstr>
      <vt:lpstr>1. Contexte, objet de l’étude et méthodologie </vt:lpstr>
      <vt:lpstr>1. Contexte, objet de l’étude et méthodologie </vt:lpstr>
      <vt:lpstr>1. Contexte, objet de l’étude et méthodologie </vt:lpstr>
      <vt:lpstr>1. Contexte, objet de l’étude et méthodologie </vt:lpstr>
      <vt:lpstr>02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2. Comparatifs des résultats CASVP - associations </vt:lpstr>
      <vt:lpstr>03</vt:lpstr>
      <vt:lpstr>3. Synthèse des deux enquêtes </vt:lpstr>
      <vt:lpstr>3. Synthèse des deux enquêtes </vt:lpstr>
      <vt:lpstr>3. Synthèse des deux enquêtes </vt:lpstr>
      <vt:lpstr>04</vt:lpstr>
      <vt:lpstr>4. Conséquences sur le service public parisien    </vt:lpstr>
      <vt:lpstr>05</vt:lpstr>
      <vt:lpstr>5. Constats des associations     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une ligne ou deux lignes maximum</dc:title>
  <dc:creator>Benyoucef, Sandrine</dc:creator>
  <cp:lastModifiedBy>Leysens Anna</cp:lastModifiedBy>
  <cp:revision>215</cp:revision>
  <dcterms:created xsi:type="dcterms:W3CDTF">2019-02-21T10:10:22Z</dcterms:created>
  <dcterms:modified xsi:type="dcterms:W3CDTF">2022-09-27T07:32:58Z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