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69" r:id="rId4"/>
    <p:sldId id="263" r:id="rId5"/>
    <p:sldId id="268" r:id="rId6"/>
    <p:sldId id="267" r:id="rId7"/>
    <p:sldId id="266" r:id="rId8"/>
    <p:sldId id="265" r:id="rId9"/>
    <p:sldId id="264" r:id="rId10"/>
    <p:sldId id="262" r:id="rId11"/>
    <p:sldId id="261" r:id="rId12"/>
    <p:sldId id="260" r:id="rId13"/>
    <p:sldId id="259" r:id="rId14"/>
    <p:sldId id="257"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75" autoAdjust="0"/>
  </p:normalViewPr>
  <p:slideViewPr>
    <p:cSldViewPr>
      <p:cViewPr varScale="1">
        <p:scale>
          <a:sx n="81" d="100"/>
          <a:sy n="81" d="100"/>
        </p:scale>
        <p:origin x="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5DC73-00E5-493F-95AD-F5931C91E474}" type="datetimeFigureOut">
              <a:rPr lang="fr-FR" smtClean="0"/>
              <a:t>26/03/2021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E4155-3E9A-4A6A-B907-72D4E8D70045}" type="slidenum">
              <a:rPr lang="fr-FR" smtClean="0"/>
              <a:t>‹N°›</a:t>
            </a:fld>
            <a:endParaRPr lang="fr-FR"/>
          </a:p>
        </p:txBody>
      </p:sp>
    </p:spTree>
    <p:extLst>
      <p:ext uri="{BB962C8B-B14F-4D97-AF65-F5344CB8AC3E}">
        <p14:creationId xmlns:p14="http://schemas.microsoft.com/office/powerpoint/2010/main" val="1570284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3189&amp;idArticle=LEGIARTI000006750001"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legifrance.gouv.fr/affichTexte.do?cidTexte=JORFTEXT000024682885" TargetMode="External"/><Relationship Id="rId4" Type="http://schemas.openxmlformats.org/officeDocument/2006/relationships/hyperlink" Target="https://ameli-reseau.ramage/node/4136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9E4155-3E9A-4A6A-B907-72D4E8D70045}" type="slidenum">
              <a:rPr lang="fr-FR" smtClean="0"/>
              <a:t>2</a:t>
            </a:fld>
            <a:endParaRPr lang="fr-FR"/>
          </a:p>
        </p:txBody>
      </p:sp>
    </p:spTree>
    <p:extLst>
      <p:ext uri="{BB962C8B-B14F-4D97-AF65-F5344CB8AC3E}">
        <p14:creationId xmlns:p14="http://schemas.microsoft.com/office/powerpoint/2010/main" val="2636009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effectLst/>
              </a:rPr>
              <a:t>Règles de prise en charge</a:t>
            </a:r>
          </a:p>
          <a:p>
            <a:r>
              <a:rPr lang="fr-FR" dirty="0">
                <a:effectLst/>
              </a:rPr>
              <a:t>Le bénéficiaire de l’AME n’est pas un assuré social. Il n’est donc pas soumis aux divers dispositifs de régulation des dépenses : franchise, participation forfaitaire, ticket modérateur, forfait hospitalier et parcours de soins. Il ne désigne pas de médecin traitant.</a:t>
            </a:r>
          </a:p>
          <a:p>
            <a:r>
              <a:rPr lang="fr-FR" dirty="0"/>
              <a:t>Le bénéficiaire de l’AME est dispensé de l’avance des frais, sur présentation  du titre d’admission.</a:t>
            </a:r>
          </a:p>
          <a:p>
            <a:r>
              <a:rPr lang="fr-FR" dirty="0"/>
              <a:t>Les soins remboursables au bénéficiaire de l’AME sont pris en charge à 100% du tarif de responsabilité (régime obligatoire + ticket modérateur).</a:t>
            </a:r>
          </a:p>
          <a:p>
            <a:r>
              <a:rPr lang="fr-FR" dirty="0"/>
              <a:t>Les frais qui dépassent ces tarifs restent à la charge du bénéficiaire de l’AME. Contrairement à la Couverture Maladie Universelle complémentaire – </a:t>
            </a:r>
            <a:r>
              <a:rPr lang="fr-FR" dirty="0" err="1"/>
              <a:t>CMUc</a:t>
            </a:r>
            <a:r>
              <a:rPr lang="fr-FR" dirty="0"/>
              <a:t>, il n’existe pas de panier de biens.</a:t>
            </a:r>
          </a:p>
          <a:p>
            <a:r>
              <a:rPr lang="fr-FR" dirty="0"/>
              <a:t>Le bénéficiaire de l’AME ne peut pas bénéficier des prestations financées par les budgets d’action sanitaire et sociale.</a:t>
            </a:r>
          </a:p>
          <a:p>
            <a:endParaRPr lang="fr-FR" dirty="0"/>
          </a:p>
          <a:p>
            <a:r>
              <a:rPr lang="fr-FR" b="1" dirty="0">
                <a:effectLst/>
              </a:rPr>
              <a:t>Les frais suivants sont pris en charge, totalement ou partiellement:</a:t>
            </a:r>
          </a:p>
          <a:p>
            <a:r>
              <a:rPr lang="fr-FR" dirty="0">
                <a:effectLst/>
              </a:rPr>
              <a:t>les frais de médecine (générale et spécialisée)</a:t>
            </a:r>
          </a:p>
          <a:p>
            <a:r>
              <a:rPr lang="fr-FR" dirty="0">
                <a:effectLst/>
              </a:rPr>
              <a:t>les frais de soins et prothèses dentaires</a:t>
            </a:r>
          </a:p>
          <a:p>
            <a:r>
              <a:rPr lang="fr-FR" dirty="0">
                <a:effectLst/>
              </a:rPr>
              <a:t>les frais pharmaceutiques et d’appareillage. Sauf exception, la prise en charge des médicaments est accordée sous réserve de l’acceptation d’un médicament générique</a:t>
            </a:r>
          </a:p>
          <a:p>
            <a:r>
              <a:rPr lang="fr-FR" dirty="0">
                <a:effectLst/>
              </a:rPr>
              <a:t>les frais d’analyses et d’examens de laboratoire</a:t>
            </a:r>
          </a:p>
          <a:p>
            <a:r>
              <a:rPr lang="fr-FR" dirty="0">
                <a:effectLst/>
              </a:rPr>
              <a:t>les frais d’hospitalisation et de traitement dans les établissements de soins, de réadaptation fonctionnelle, de rééducation ou d’éducation professionnelle : </a:t>
            </a:r>
          </a:p>
          <a:p>
            <a:pPr lvl="1"/>
            <a:r>
              <a:rPr lang="fr-FR" dirty="0">
                <a:effectLst/>
              </a:rPr>
              <a:t>les frais de traitement et d’intervention chirurgicale</a:t>
            </a:r>
          </a:p>
          <a:p>
            <a:pPr lvl="1"/>
            <a:r>
              <a:rPr lang="fr-FR" dirty="0">
                <a:effectLst/>
              </a:rPr>
              <a:t>les frais de séjour et forfait journalier hospitalier</a:t>
            </a:r>
          </a:p>
          <a:p>
            <a:pPr lvl="1"/>
            <a:r>
              <a:rPr lang="fr-FR" dirty="0">
                <a:effectLst/>
              </a:rPr>
              <a:t>les frais relatifs à la contraception et à l’IVG</a:t>
            </a:r>
          </a:p>
          <a:p>
            <a:pPr lvl="1"/>
            <a:r>
              <a:rPr lang="fr-FR" dirty="0">
                <a:effectLst/>
              </a:rPr>
              <a:t>les frais de transport (dans les conditions définies à l’</a:t>
            </a:r>
            <a:r>
              <a:rPr lang="fr-FR" dirty="0">
                <a:effectLst/>
                <a:hlinkClick r:id="rId3"/>
              </a:rPr>
              <a:t>Art. R322-10 CSS</a:t>
            </a:r>
            <a:r>
              <a:rPr lang="fr-FR" dirty="0">
                <a:effectLst/>
              </a:rPr>
              <a:t>, voir la </a:t>
            </a:r>
            <a:r>
              <a:rPr lang="fr-FR" dirty="0">
                <a:effectLst/>
                <a:hlinkClick r:id="rId4"/>
              </a:rPr>
              <a:t>FT N° TRANS-384</a:t>
            </a:r>
            <a:r>
              <a:rPr lang="fr-FR" dirty="0">
                <a:effectLst/>
              </a:rPr>
              <a:t>).</a:t>
            </a:r>
          </a:p>
          <a:p>
            <a:pPr lvl="1"/>
            <a:r>
              <a:rPr lang="fr-FR" dirty="0">
                <a:effectLst/>
              </a:rPr>
              <a:t>les frais d’examens prénuptiaux, prénataux et de la petite enfance</a:t>
            </a:r>
          </a:p>
          <a:p>
            <a:pPr lvl="1"/>
            <a:r>
              <a:rPr lang="fr-FR" dirty="0">
                <a:effectLst/>
              </a:rPr>
              <a:t>les frais de vaccination et d’examens de dépistage</a:t>
            </a:r>
          </a:p>
          <a:p>
            <a:r>
              <a:rPr lang="fr-FR" dirty="0">
                <a:effectLst/>
              </a:rPr>
              <a:t>les frais d’hébergement et de traitement des enfants et adolescents handicapés placés dans des centres médico-pédagogiques</a:t>
            </a:r>
          </a:p>
          <a:p>
            <a:r>
              <a:rPr lang="fr-FR" dirty="0">
                <a:effectLst/>
              </a:rPr>
              <a:t>les frais liés au bilan d’infertilité au titre de l’AME, sur la base d’une application stricto sensu du </a:t>
            </a:r>
            <a:r>
              <a:rPr lang="fr-FR" dirty="0">
                <a:effectLst/>
                <a:hlinkClick r:id="rId5"/>
              </a:rPr>
              <a:t>décret n° 2011-1314 du 17 octobre 2011 </a:t>
            </a:r>
            <a:r>
              <a:rPr lang="fr-FR" dirty="0">
                <a:effectLst/>
              </a:rPr>
              <a:t>relatif à la prise en charge des frais de santé par l’AME. En effet, ce décret ne vise que l’exclusion des « actes techniques et examens de biologie médicale spécifiques à l’assistance médicale à la procréation » définis dans la Classification commune des actes médicaux (CCAM) et dans la Table nationale de biologie (TNB), dont le bilan d’infertilité ne fait pas partie</a:t>
            </a:r>
          </a:p>
          <a:p>
            <a:r>
              <a:rPr lang="fr-FR" dirty="0">
                <a:effectLst/>
              </a:rPr>
              <a:t>à titre expérimental, les frais d’examens de santé des personnes majeures, dans certains centres d’examens de santé</a:t>
            </a:r>
          </a:p>
          <a:p>
            <a:endParaRPr lang="fr-FR" dirty="0"/>
          </a:p>
        </p:txBody>
      </p:sp>
      <p:sp>
        <p:nvSpPr>
          <p:cNvPr id="4" name="Espace réservé du numéro de diapositive 3"/>
          <p:cNvSpPr>
            <a:spLocks noGrp="1"/>
          </p:cNvSpPr>
          <p:nvPr>
            <p:ph type="sldNum" sz="quarter" idx="10"/>
          </p:nvPr>
        </p:nvSpPr>
        <p:spPr/>
        <p:txBody>
          <a:bodyPr/>
          <a:lstStyle/>
          <a:p>
            <a:fld id="{BC9E4155-3E9A-4A6A-B907-72D4E8D70045}" type="slidenum">
              <a:rPr lang="fr-FR" smtClean="0"/>
              <a:t>3</a:t>
            </a:fld>
            <a:endParaRPr lang="fr-FR"/>
          </a:p>
        </p:txBody>
      </p:sp>
    </p:spTree>
    <p:extLst>
      <p:ext uri="{BB962C8B-B14F-4D97-AF65-F5344CB8AC3E}">
        <p14:creationId xmlns:p14="http://schemas.microsoft.com/office/powerpoint/2010/main" val="256303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C9E4155-3E9A-4A6A-B907-72D4E8D70045}" type="slidenum">
              <a:rPr lang="fr-FR" smtClean="0"/>
              <a:t>4</a:t>
            </a:fld>
            <a:endParaRPr lang="fr-FR"/>
          </a:p>
        </p:txBody>
      </p:sp>
    </p:spTree>
    <p:extLst>
      <p:ext uri="{BB962C8B-B14F-4D97-AF65-F5344CB8AC3E}">
        <p14:creationId xmlns:p14="http://schemas.microsoft.com/office/powerpoint/2010/main" val="1624730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a:solidFill>
                  <a:schemeClr val="tx1"/>
                </a:solidFill>
                <a:effectLst/>
                <a:latin typeface="+mn-lt"/>
                <a:ea typeface="+mn-ea"/>
                <a:cs typeface="+mn-cs"/>
              </a:rPr>
              <a:t>Pour justifier de votre résidence en France depuis plus de trois mois joignez la copie </a:t>
            </a:r>
            <a:r>
              <a:rPr lang="fr-FR" sz="1200" b="1" u="sng" kern="1200" dirty="0">
                <a:solidFill>
                  <a:schemeClr val="tx1"/>
                </a:solidFill>
                <a:effectLst/>
                <a:latin typeface="+mn-lt"/>
                <a:ea typeface="+mn-ea"/>
                <a:cs typeface="+mn-cs"/>
              </a:rPr>
              <a:t>d’un</a:t>
            </a:r>
            <a:r>
              <a:rPr lang="fr-FR" sz="1200" b="1" kern="1200" dirty="0">
                <a:solidFill>
                  <a:schemeClr val="tx1"/>
                </a:solidFill>
                <a:effectLst/>
                <a:latin typeface="+mn-lt"/>
                <a:ea typeface="+mn-ea"/>
                <a:cs typeface="+mn-cs"/>
              </a:rPr>
              <a:t> des documents suivants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Passeport indiquant le visa ou le tampon avec la date d’entrée en France (joindre toutes les pages même blanches),</a:t>
            </a:r>
          </a:p>
          <a:p>
            <a:pPr lvl="0"/>
            <a:r>
              <a:rPr lang="fr-FR" sz="1200" kern="1200" dirty="0">
                <a:solidFill>
                  <a:schemeClr val="tx1"/>
                </a:solidFill>
                <a:effectLst/>
                <a:latin typeface="+mn-lt"/>
                <a:ea typeface="+mn-ea"/>
                <a:cs typeface="+mn-cs"/>
              </a:rPr>
              <a:t>Contrat de location ou quittance de loyer datant de plus de trois mois</a:t>
            </a:r>
          </a:p>
          <a:p>
            <a:pPr lvl="0"/>
            <a:r>
              <a:rPr lang="fr-FR" sz="1200" kern="1200" dirty="0">
                <a:solidFill>
                  <a:schemeClr val="tx1"/>
                </a:solidFill>
                <a:effectLst/>
                <a:latin typeface="+mn-lt"/>
                <a:ea typeface="+mn-ea"/>
                <a:cs typeface="+mn-cs"/>
              </a:rPr>
              <a:t>Facture d'électricité, de gaz, d'eau ou de téléphone fixe datant de plus de trois mois ;</a:t>
            </a:r>
          </a:p>
          <a:p>
            <a:pPr lvl="0"/>
            <a:r>
              <a:rPr lang="fr-FR" sz="1200" kern="1200" dirty="0">
                <a:solidFill>
                  <a:schemeClr val="tx1"/>
                </a:solidFill>
                <a:effectLst/>
                <a:latin typeface="+mn-lt"/>
                <a:ea typeface="+mn-ea"/>
                <a:cs typeface="+mn-cs"/>
              </a:rPr>
              <a:t>Avis d'imposition ou de non-imposition à l'impôt sur le revenu des personnes physiques</a:t>
            </a:r>
          </a:p>
          <a:p>
            <a:pPr lvl="0"/>
            <a:r>
              <a:rPr lang="fr-FR" sz="1200" kern="1200" dirty="0">
                <a:solidFill>
                  <a:schemeClr val="tx1"/>
                </a:solidFill>
                <a:effectLst/>
                <a:latin typeface="+mn-lt"/>
                <a:ea typeface="+mn-ea"/>
                <a:cs typeface="+mn-cs"/>
              </a:rPr>
              <a:t>Avis de taxe foncière ou de taxe d’habitation</a:t>
            </a:r>
          </a:p>
          <a:p>
            <a:pPr lvl="0"/>
            <a:r>
              <a:rPr lang="fr-FR" sz="1200" kern="1200" dirty="0">
                <a:solidFill>
                  <a:schemeClr val="tx1"/>
                </a:solidFill>
                <a:effectLst/>
                <a:latin typeface="+mn-lt"/>
                <a:ea typeface="+mn-ea"/>
                <a:cs typeface="+mn-cs"/>
              </a:rPr>
              <a:t>Si vous êtes hébergé à titre gratuit par un particulier, attestation sur l’honneur rédigée par cette personne précisant la date depuis laquelle vous êtes hébergé et une quittance de loyer ou une facture d'électricité, de gaz, d'eau ou de téléphone établie au nom de l'hébergeant, datant de plus de trois mois</a:t>
            </a:r>
          </a:p>
          <a:p>
            <a:pPr lvl="0"/>
            <a:r>
              <a:rPr lang="fr-FR" sz="1200" kern="1200" dirty="0">
                <a:solidFill>
                  <a:schemeClr val="tx1"/>
                </a:solidFill>
                <a:effectLst/>
                <a:latin typeface="+mn-lt"/>
                <a:ea typeface="+mn-ea"/>
                <a:cs typeface="+mn-cs"/>
              </a:rPr>
              <a:t>Attestation d'hébergement établie par un centre d'hébergement et de réinsertion sociale datant de plus de trois mois ;</a:t>
            </a:r>
          </a:p>
          <a:p>
            <a:pPr lvl="0"/>
            <a:r>
              <a:rPr lang="fr-FR" sz="1200" kern="1200" dirty="0">
                <a:solidFill>
                  <a:schemeClr val="tx1"/>
                </a:solidFill>
                <a:effectLst/>
                <a:latin typeface="+mn-lt"/>
                <a:ea typeface="+mn-ea"/>
                <a:cs typeface="+mn-cs"/>
              </a:rPr>
              <a:t>Si vous êtes sans domicile fixe, une attestation de domiciliation établie par un organisme agréé et datant de plus de trois mois ;</a:t>
            </a:r>
          </a:p>
          <a:p>
            <a:pPr lvl="0"/>
            <a:r>
              <a:rPr lang="fr-FR" sz="1200" kern="1200" dirty="0">
                <a:solidFill>
                  <a:schemeClr val="tx1"/>
                </a:solidFill>
                <a:effectLst/>
                <a:latin typeface="+mn-lt"/>
                <a:ea typeface="+mn-ea"/>
                <a:cs typeface="+mn-cs"/>
              </a:rPr>
              <a:t>Facture d'hôtellerie datant de plus de trois mois ;</a:t>
            </a:r>
          </a:p>
          <a:p>
            <a:r>
              <a:rPr lang="fr-FR" sz="1200" kern="1200" dirty="0">
                <a:solidFill>
                  <a:schemeClr val="tx1"/>
                </a:solidFill>
                <a:effectLst/>
                <a:latin typeface="+mn-lt"/>
                <a:ea typeface="+mn-ea"/>
                <a:cs typeface="+mn-cs"/>
              </a:rPr>
              <a:t> </a:t>
            </a:r>
          </a:p>
          <a:p>
            <a:r>
              <a:rPr lang="fr-FR" sz="1200" i="1" kern="1200" dirty="0">
                <a:solidFill>
                  <a:schemeClr val="tx1"/>
                </a:solidFill>
                <a:effectLst/>
                <a:latin typeface="+mn-lt"/>
                <a:ea typeface="+mn-ea"/>
                <a:cs typeface="+mn-cs"/>
              </a:rPr>
              <a:t>Si vous ne possédez pas un de ces documents, vous pouvez fournir : </a:t>
            </a:r>
            <a:endParaRPr lang="fr-FR" sz="1200" kern="1200" dirty="0">
              <a:solidFill>
                <a:schemeClr val="tx1"/>
              </a:solidFill>
              <a:effectLst/>
              <a:latin typeface="+mn-lt"/>
              <a:ea typeface="+mn-ea"/>
              <a:cs typeface="+mn-cs"/>
            </a:endParaRPr>
          </a:p>
          <a:p>
            <a:pPr lvl="0"/>
            <a:r>
              <a:rPr lang="fr-FR" sz="1200" i="1" kern="1200" dirty="0">
                <a:solidFill>
                  <a:schemeClr val="tx1"/>
                </a:solidFill>
                <a:effectLst/>
                <a:latin typeface="+mn-lt"/>
                <a:ea typeface="+mn-ea"/>
                <a:cs typeface="+mn-cs"/>
              </a:rPr>
              <a:t>Un bulletin d’hospitalisation </a:t>
            </a:r>
            <a:endParaRPr lang="fr-FR" sz="1200" kern="1200" dirty="0">
              <a:solidFill>
                <a:schemeClr val="tx1"/>
              </a:solidFill>
              <a:effectLst/>
              <a:latin typeface="+mn-lt"/>
              <a:ea typeface="+mn-ea"/>
              <a:cs typeface="+mn-cs"/>
            </a:endParaRPr>
          </a:p>
          <a:p>
            <a:pPr lvl="0"/>
            <a:r>
              <a:rPr lang="fr-FR" sz="1200" i="1" kern="1200" dirty="0">
                <a:solidFill>
                  <a:schemeClr val="tx1"/>
                </a:solidFill>
                <a:effectLst/>
                <a:latin typeface="+mn-lt"/>
                <a:ea typeface="+mn-ea"/>
                <a:cs typeface="+mn-cs"/>
              </a:rPr>
              <a:t>Facture d’un établissement de santé </a:t>
            </a:r>
            <a:endParaRPr lang="fr-FR" sz="1200" kern="1200" dirty="0">
              <a:solidFill>
                <a:schemeClr val="tx1"/>
              </a:solidFill>
              <a:effectLst/>
              <a:latin typeface="+mn-lt"/>
              <a:ea typeface="+mn-ea"/>
              <a:cs typeface="+mn-cs"/>
            </a:endParaRPr>
          </a:p>
          <a:p>
            <a:pPr lvl="0"/>
            <a:r>
              <a:rPr lang="fr-FR" sz="1200" i="1" kern="1200" dirty="0">
                <a:solidFill>
                  <a:schemeClr val="tx1"/>
                </a:solidFill>
                <a:effectLst/>
                <a:latin typeface="+mn-lt"/>
                <a:ea typeface="+mn-ea"/>
                <a:cs typeface="+mn-cs"/>
              </a:rPr>
              <a:t>Attestation de scolarité d’un établissement d’enseignement</a:t>
            </a:r>
            <a:endParaRPr lang="fr-FR" sz="1200" kern="1200" dirty="0">
              <a:solidFill>
                <a:schemeClr val="tx1"/>
              </a:solidFill>
              <a:effectLst/>
              <a:latin typeface="+mn-lt"/>
              <a:ea typeface="+mn-ea"/>
              <a:cs typeface="+mn-cs"/>
            </a:endParaRPr>
          </a:p>
          <a:p>
            <a:pPr lvl="0"/>
            <a:r>
              <a:rPr lang="fr-FR" sz="1200" i="1" kern="1200" dirty="0">
                <a:solidFill>
                  <a:schemeClr val="tx1"/>
                </a:solidFill>
                <a:effectLst/>
                <a:latin typeface="+mn-lt"/>
                <a:ea typeface="+mn-ea"/>
                <a:cs typeface="+mn-cs"/>
              </a:rPr>
              <a:t>Attestation établie par un professionnel de santé ou une association agréée, se portant garant de la présence en France</a:t>
            </a:r>
            <a:endParaRPr lang="fr-FR" sz="1200" kern="1200" dirty="0">
              <a:solidFill>
                <a:schemeClr val="tx1"/>
              </a:solidFill>
              <a:effectLst/>
              <a:latin typeface="+mn-lt"/>
              <a:ea typeface="+mn-ea"/>
              <a:cs typeface="+mn-cs"/>
            </a:endParaRPr>
          </a:p>
          <a:p>
            <a:endParaRPr lang="fr-FR" dirty="0"/>
          </a:p>
          <a:p>
            <a:pPr lvl="0"/>
            <a:r>
              <a:rPr lang="fr-FR" sz="1200" b="1" kern="1200" dirty="0">
                <a:solidFill>
                  <a:schemeClr val="tx1"/>
                </a:solidFill>
                <a:effectLst/>
                <a:latin typeface="+mn-lt"/>
                <a:ea typeface="+mn-ea"/>
                <a:cs typeface="+mn-cs"/>
              </a:rPr>
              <a:t>Autre document à joindre en fonction de votre situation :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pPr lvl="0"/>
            <a:r>
              <a:rPr lang="fr-FR" sz="1200" kern="1200" dirty="0">
                <a:solidFill>
                  <a:schemeClr val="tx1"/>
                </a:solidFill>
                <a:effectLst/>
                <a:latin typeface="+mn-lt"/>
                <a:ea typeface="+mn-ea"/>
                <a:cs typeface="+mn-cs"/>
              </a:rPr>
              <a:t>Vous avez déclaré une personne qui cohabite  avec vous (qui n’est pas votre conjoint/concubin/partenaire PACS,  ni votre enfant) : joindre une déclaration sur l’honneur, signée par vous-même et cette personne, attestant qu’elle vit sous votre toit et se trouve à votre charge effective, totale et permanente depuis plus de douze mois</a:t>
            </a:r>
          </a:p>
          <a:p>
            <a:r>
              <a:rPr lang="fr-FR" sz="1200" kern="1200" dirty="0">
                <a:solidFill>
                  <a:schemeClr val="tx1"/>
                </a:solidFill>
                <a:effectLst/>
                <a:latin typeface="+mn-lt"/>
                <a:ea typeface="+mn-ea"/>
                <a:cs typeface="+mn-cs"/>
              </a:rPr>
              <a:t> </a:t>
            </a:r>
          </a:p>
          <a:p>
            <a:pPr lvl="0"/>
            <a:r>
              <a:rPr lang="fr-FR" sz="1200" kern="1200" dirty="0">
                <a:solidFill>
                  <a:schemeClr val="tx1"/>
                </a:solidFill>
                <a:effectLst/>
                <a:latin typeface="+mn-lt"/>
                <a:ea typeface="+mn-ea"/>
                <a:cs typeface="+mn-cs"/>
              </a:rPr>
              <a:t>Vous avez reçu des soins ou avez été hospitalisé dans les 90 jours précédant la demande d’AME : joindre les justificatifs de soins afin que l’AME puisse démarrer à la date de début des soins ou de l’hospitalisation</a:t>
            </a:r>
          </a:p>
          <a:p>
            <a:r>
              <a:rPr lang="fr-FR" sz="1200" kern="1200" dirty="0">
                <a:solidFill>
                  <a:schemeClr val="tx1"/>
                </a:solidFill>
                <a:effectLst/>
                <a:latin typeface="+mn-lt"/>
                <a:ea typeface="+mn-ea"/>
                <a:cs typeface="+mn-cs"/>
              </a:rPr>
              <a:t> </a:t>
            </a:r>
          </a:p>
          <a:p>
            <a:pPr lvl="0"/>
            <a:r>
              <a:rPr lang="fr-FR" sz="1200" kern="1200" dirty="0">
                <a:solidFill>
                  <a:schemeClr val="tx1"/>
                </a:solidFill>
                <a:effectLst/>
                <a:latin typeface="+mn-lt"/>
                <a:ea typeface="+mn-ea"/>
                <a:cs typeface="+mn-cs"/>
              </a:rPr>
              <a:t>Vous êtes en situation de mobilité réduite et il s’agit de votre première demande d’AME : joindre une attestation sur l’honneur par laquelle vous déclarez que vous ne pouvez pas déposer votre dossier à la caisse en raison de votre mobilité réduite </a:t>
            </a:r>
          </a:p>
          <a:p>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Il s’agit d’une première demande pour une personne sous tutelle ou curatelle : joindre la copie du jugement de tutelle/curatelle pour justifier le non dépôt en personne du dossier auprès de la caisse </a:t>
            </a:r>
          </a:p>
          <a:p>
            <a:endParaRPr lang="fr-FR" dirty="0"/>
          </a:p>
        </p:txBody>
      </p:sp>
      <p:sp>
        <p:nvSpPr>
          <p:cNvPr id="4" name="Espace réservé du numéro de diapositive 3"/>
          <p:cNvSpPr>
            <a:spLocks noGrp="1"/>
          </p:cNvSpPr>
          <p:nvPr>
            <p:ph type="sldNum" sz="quarter" idx="10"/>
          </p:nvPr>
        </p:nvSpPr>
        <p:spPr/>
        <p:txBody>
          <a:bodyPr/>
          <a:lstStyle/>
          <a:p>
            <a:fld id="{BC9E4155-3E9A-4A6A-B907-72D4E8D70045}" type="slidenum">
              <a:rPr lang="fr-FR" smtClean="0"/>
              <a:t>11</a:t>
            </a:fld>
            <a:endParaRPr lang="fr-FR"/>
          </a:p>
        </p:txBody>
      </p:sp>
    </p:spTree>
    <p:extLst>
      <p:ext uri="{BB962C8B-B14F-4D97-AF65-F5344CB8AC3E}">
        <p14:creationId xmlns:p14="http://schemas.microsoft.com/office/powerpoint/2010/main" val="2019238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 style des sous-titres du masque</a:t>
            </a:r>
            <a:endParaRPr lang="en-US" dirty="0"/>
          </a:p>
        </p:txBody>
      </p:sp>
      <p:sp>
        <p:nvSpPr>
          <p:cNvPr id="4" name="Date Placeholder 3"/>
          <p:cNvSpPr>
            <a:spLocks noGrp="1"/>
          </p:cNvSpPr>
          <p:nvPr>
            <p:ph type="dt" sz="half" idx="10"/>
          </p:nvPr>
        </p:nvSpPr>
        <p:spPr/>
        <p:txBody>
          <a:bodyPr/>
          <a:lstStyle/>
          <a:p>
            <a:fld id="{7A3B016F-D702-4FA5-AF16-57B20BFF5B9E}"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A3B016F-D702-4FA5-AF16-57B20BFF5B9E}"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7A3B016F-D702-4FA5-AF16-57B20BFF5B9E}"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A3B016F-D702-4FA5-AF16-57B20BFF5B9E}"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les styles du texte du masque</a:t>
            </a:r>
          </a:p>
        </p:txBody>
      </p:sp>
      <p:sp>
        <p:nvSpPr>
          <p:cNvPr id="4" name="Date Placeholder 3"/>
          <p:cNvSpPr>
            <a:spLocks noGrp="1"/>
          </p:cNvSpPr>
          <p:nvPr>
            <p:ph type="dt" sz="half" idx="10"/>
          </p:nvPr>
        </p:nvSpPr>
        <p:spPr/>
        <p:txBody>
          <a:bodyPr/>
          <a:lstStyle/>
          <a:p>
            <a:fld id="{7A3B016F-D702-4FA5-AF16-57B20BFF5B9E}" type="datetimeFigureOut">
              <a:rPr lang="fr-FR" smtClean="0"/>
              <a:t>26/03/2021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A3B016F-D702-4FA5-AF16-57B20BFF5B9E}" type="datetimeFigureOut">
              <a:rPr lang="fr-FR" smtClean="0"/>
              <a:t>26/03/2021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FC8692-3E42-49E0-885C-E043432621EE}" type="slidenum">
              <a:rPr lang="fr-FR" smtClean="0"/>
              <a:t>‹N°›</a:t>
            </a:fld>
            <a:endParaRPr lang="fr-FR"/>
          </a:p>
        </p:txBody>
      </p:sp>
      <p:sp>
        <p:nvSpPr>
          <p:cNvPr id="8" name="Title 7"/>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A3B016F-D702-4FA5-AF16-57B20BFF5B9E}" type="datetimeFigureOut">
              <a:rPr lang="fr-FR" smtClean="0"/>
              <a:t>26/03/2021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7A3B016F-D702-4FA5-AF16-57B20BFF5B9E}" type="datetimeFigureOut">
              <a:rPr lang="fr-FR" smtClean="0"/>
              <a:t>26/03/2021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B016F-D702-4FA5-AF16-57B20BFF5B9E}" type="datetimeFigureOut">
              <a:rPr lang="fr-FR" smtClean="0"/>
              <a:t>26/03/2021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a:t>Modifiez les styles du texte du masque</a:t>
            </a:r>
          </a:p>
        </p:txBody>
      </p:sp>
      <p:sp>
        <p:nvSpPr>
          <p:cNvPr id="5" name="Date Placeholder 4"/>
          <p:cNvSpPr>
            <a:spLocks noGrp="1"/>
          </p:cNvSpPr>
          <p:nvPr>
            <p:ph type="dt" sz="half" idx="10"/>
          </p:nvPr>
        </p:nvSpPr>
        <p:spPr/>
        <p:txBody>
          <a:bodyPr/>
          <a:lstStyle/>
          <a:p>
            <a:fld id="{7A3B016F-D702-4FA5-AF16-57B20BFF5B9E}" type="datetimeFigureOut">
              <a:rPr lang="fr-FR" smtClean="0"/>
              <a:t>26/03/2021</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3FC8692-3E42-49E0-885C-E043432621E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7A3B016F-D702-4FA5-AF16-57B20BFF5B9E}" type="datetimeFigureOut">
              <a:rPr lang="fr-FR" smtClean="0"/>
              <a:t>26/03/2021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FC8692-3E42-49E0-885C-E043432621E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A3B016F-D702-4FA5-AF16-57B20BFF5B9E}" type="datetimeFigureOut">
              <a:rPr lang="fr-FR" smtClean="0"/>
              <a:t>26/03/2021</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3FC8692-3E42-49E0-885C-E043432621E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ameli.fr/haute-garonne/assure/recherche-formulaire?text=&amp;f%5bcat:148002%5d=cat:148002&amp;filter=Filtr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mailto:ame.cpam-toulouse@assurance-maladie.f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Aide médicale état</a:t>
            </a:r>
          </a:p>
        </p:txBody>
      </p:sp>
      <p:sp>
        <p:nvSpPr>
          <p:cNvPr id="3" name="Sous-titre 2"/>
          <p:cNvSpPr>
            <a:spLocks noGrp="1"/>
          </p:cNvSpPr>
          <p:nvPr>
            <p:ph type="subTitle" idx="1"/>
          </p:nvPr>
        </p:nvSpPr>
        <p:spPr/>
        <p:txBody>
          <a:bodyPr>
            <a:normAutofit fontScale="77500" lnSpcReduction="20000"/>
          </a:bodyPr>
          <a:lstStyle/>
          <a:p>
            <a:r>
              <a:rPr lang="fr-FR" dirty="0"/>
              <a:t>Réunion réseau accès aux droits et aux soins 04/02/2021</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218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éléments de reforme sur l’AME</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endParaRPr lang="fr-FR" b="1" dirty="0"/>
          </a:p>
          <a:p>
            <a:pPr lvl="1">
              <a:buFont typeface="Wingdings" panose="05000000000000000000" pitchFamily="2" charset="2"/>
              <a:buChar char="Ø"/>
            </a:pPr>
            <a:r>
              <a:rPr lang="fr-FR" b="1" dirty="0"/>
              <a:t>Evolution du formulaire de demande d’AME.</a:t>
            </a:r>
            <a:endParaRPr lang="fr-FR" dirty="0"/>
          </a:p>
          <a:p>
            <a:pPr lvl="3"/>
            <a:r>
              <a:rPr lang="fr-FR" dirty="0"/>
              <a:t>Le nouveau formulaire est en ligne sur ameli.fr.</a:t>
            </a:r>
          </a:p>
          <a:p>
            <a:pPr marL="466344" lvl="3" indent="0" algn="ctr">
              <a:buNone/>
            </a:pPr>
            <a:r>
              <a:rPr lang="fr-FR" u="sng" dirty="0">
                <a:hlinkClick r:id="rId2"/>
              </a:rPr>
              <a:t>https://www.ameli.fr/haute-garonne/assure/recherche-formulaire?text=&amp;f%5Bcat%3A148002%5D=cat%3A148002&amp;filter=Filtrer</a:t>
            </a:r>
            <a:endParaRPr lang="fr-FR" dirty="0"/>
          </a:p>
          <a:p>
            <a:pPr marL="466344" lvl="3" indent="0">
              <a:buNone/>
            </a:pPr>
            <a:endParaRPr lang="fr-FR" dirty="0"/>
          </a:p>
          <a:p>
            <a:pPr lvl="3"/>
            <a:r>
              <a:rPr lang="fr-FR" dirty="0"/>
              <a:t>Il est préconisé d’utiliser la version en ligne.</a:t>
            </a:r>
          </a:p>
          <a:p>
            <a:pPr marL="466344" lvl="3" indent="0">
              <a:buNone/>
            </a:pPr>
            <a:endParaRPr lang="fr-FR" dirty="0"/>
          </a:p>
          <a:p>
            <a:pPr lvl="3"/>
            <a:r>
              <a:rPr lang="fr-FR" dirty="0"/>
              <a:t>A noter que les anciens formulaires restent recevables actuellement.</a:t>
            </a:r>
          </a:p>
          <a:p>
            <a:pPr lvl="3"/>
            <a:endParaRPr lang="fr-FR" dirty="0"/>
          </a:p>
          <a:p>
            <a:pPr marL="466344" lvl="3" indent="0">
              <a:buNone/>
            </a:pPr>
            <a:endParaRPr lang="fr-FR"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279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Comment faire une demande ?  </a:t>
            </a:r>
          </a:p>
        </p:txBody>
      </p:sp>
      <p:sp>
        <p:nvSpPr>
          <p:cNvPr id="3" name="Espace réservé du contenu 2"/>
          <p:cNvSpPr>
            <a:spLocks noGrp="1"/>
          </p:cNvSpPr>
          <p:nvPr>
            <p:ph idx="1"/>
          </p:nvPr>
        </p:nvSpPr>
        <p:spPr>
          <a:xfrm>
            <a:off x="822960" y="1100628"/>
            <a:ext cx="7520940" cy="3984556"/>
          </a:xfrm>
        </p:spPr>
        <p:txBody>
          <a:bodyPr>
            <a:normAutofit fontScale="62500" lnSpcReduction="20000"/>
          </a:bodyPr>
          <a:lstStyle/>
          <a:p>
            <a:pPr lvl="1">
              <a:buFont typeface="Wingdings" panose="05000000000000000000" pitchFamily="2" charset="2"/>
              <a:buChar char="Ø"/>
            </a:pPr>
            <a:r>
              <a:rPr lang="fr-FR" sz="1800" b="1" dirty="0"/>
              <a:t>Compléter le formulaire S3720 :</a:t>
            </a:r>
          </a:p>
          <a:p>
            <a:pPr lvl="3"/>
            <a:r>
              <a:rPr lang="fr-FR" sz="1800" dirty="0"/>
              <a:t>Avec le formulaire photo, en indiquant le nom prénom et date de naissance de chaque personne de 16 ans et plus.</a:t>
            </a:r>
          </a:p>
          <a:p>
            <a:pPr lvl="3"/>
            <a:r>
              <a:rPr lang="fr-FR" sz="1800" dirty="0"/>
              <a:t>La photo doit être en couleur (photos récentes, en couleur, sur fond blanc, prises de face, tête nue et parfaitement ressemblantes).</a:t>
            </a:r>
          </a:p>
          <a:p>
            <a:pPr lvl="1">
              <a:buFont typeface="Wingdings" panose="05000000000000000000" pitchFamily="2" charset="2"/>
              <a:buChar char="Ø"/>
            </a:pPr>
            <a:endParaRPr lang="fr-FR" sz="1800" dirty="0"/>
          </a:p>
          <a:p>
            <a:pPr lvl="1">
              <a:buFont typeface="Wingdings" panose="05000000000000000000" pitchFamily="2" charset="2"/>
              <a:buChar char="Ø"/>
            </a:pPr>
            <a:r>
              <a:rPr lang="fr-FR" sz="1800" b="1" dirty="0"/>
              <a:t>Les pièces justificatives :</a:t>
            </a:r>
          </a:p>
          <a:p>
            <a:pPr lvl="3"/>
            <a:r>
              <a:rPr lang="fr-FR" sz="1800" dirty="0"/>
              <a:t>Un document d’identité pour l’ensemble des membres du foyers (photocopie passeport, pièce d’identité, titre de séjour antérieur, extrait d’acte de naissance…).</a:t>
            </a:r>
          </a:p>
          <a:p>
            <a:pPr lvl="3"/>
            <a:r>
              <a:rPr lang="fr-FR" sz="1800" i="1" u="sng" dirty="0"/>
              <a:t>Point de vigilance sur le passeport: il est nécessaire de fournir l’ensemble des pages, même blanches.</a:t>
            </a:r>
          </a:p>
          <a:p>
            <a:pPr lvl="3"/>
            <a:r>
              <a:rPr lang="fr-FR" sz="1800" dirty="0"/>
              <a:t>Un justificatif de domicile (ou d’hébergement).</a:t>
            </a:r>
          </a:p>
          <a:p>
            <a:pPr lvl="3"/>
            <a:r>
              <a:rPr lang="fr-FR" sz="1800" dirty="0"/>
              <a:t>Un document justifiant de la résidence en France depuis plus de 3 mois.</a:t>
            </a:r>
          </a:p>
          <a:p>
            <a:pPr lvl="3"/>
            <a:r>
              <a:rPr lang="fr-FR" sz="1800" dirty="0"/>
              <a:t>Les justificatifs de ressources sur les 12 derniers mois (ou à défaut une attestation sur l’honneur).</a:t>
            </a:r>
          </a:p>
          <a:p>
            <a:pPr lvl="3"/>
            <a:r>
              <a:rPr lang="fr-FR" sz="1800" i="1" u="sng" dirty="0"/>
              <a:t>Point de vigilance sur les ressources : les demandes d’AME avec des ressources à 0€ ne sont pas recevables, il sera nécessaire d’estimer les moyens de subsistances.</a:t>
            </a:r>
          </a:p>
          <a:p>
            <a:pPr lvl="1">
              <a:buFont typeface="Wingdings" panose="05000000000000000000" pitchFamily="2" charset="2"/>
              <a:buChar char="Ø"/>
            </a:pPr>
            <a:endParaRPr lang="fr-FR" sz="1800" dirty="0"/>
          </a:p>
          <a:p>
            <a:pPr lvl="1">
              <a:buFont typeface="Wingdings" panose="05000000000000000000" pitchFamily="2" charset="2"/>
              <a:buChar char="Ø"/>
            </a:pPr>
            <a:endParaRPr lang="fr-FR" sz="1800" dirty="0"/>
          </a:p>
          <a:p>
            <a:pPr marL="0" lvl="1" indent="0">
              <a:buNone/>
            </a:pPr>
            <a:r>
              <a:rPr lang="fr-FR" sz="1800" b="1" u="sng" dirty="0"/>
              <a:t>AME mineurs: </a:t>
            </a:r>
            <a:r>
              <a:rPr lang="fr-FR" sz="1800" dirty="0"/>
              <a:t>les mineurs ne sont pas soumis aux 3 mois de résidence. En cas de soins d’un des enfants du foyer avant les 3 mois de résidence stable, il convient de réaliser une demande au nom des parents avec l’ensemble des pièces justificatives.</a:t>
            </a:r>
          </a:p>
          <a:p>
            <a:pPr lvl="1">
              <a:buFont typeface="Wingdings" panose="05000000000000000000" pitchFamily="2" charset="2"/>
              <a:buChar char="Ø"/>
            </a:pPr>
            <a:endParaRPr lang="fr-FR" dirty="0"/>
          </a:p>
          <a:p>
            <a:pPr lvl="1">
              <a:buFont typeface="Wingdings" panose="05000000000000000000" pitchFamily="2" charset="2"/>
              <a:buChar char="Ø"/>
            </a:pPr>
            <a:endParaRPr lang="fr-FR" dirty="0"/>
          </a:p>
          <a:p>
            <a:pPr lvl="1">
              <a:buFont typeface="Wingdings" panose="05000000000000000000" pitchFamily="2" charset="2"/>
              <a:buChar char="Ø"/>
            </a:pPr>
            <a:endParaRPr lang="fr-FR" dirty="0"/>
          </a:p>
          <a:p>
            <a:pPr lvl="1">
              <a:buFont typeface="Wingdings" panose="05000000000000000000" pitchFamily="2" charset="2"/>
              <a:buChar char="Ø"/>
            </a:pPr>
            <a:endParaRPr lang="fr-FR" dirty="0"/>
          </a:p>
          <a:p>
            <a:pPr marL="0" lvl="1" indent="0">
              <a:buNone/>
            </a:pPr>
            <a:endParaRPr lang="fr-FR"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766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Modalités d’envoi</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r>
              <a:rPr lang="fr-FR" b="1" dirty="0"/>
              <a:t>Hors premières demandes ou exceptions de dépôt de première demande en accueil):</a:t>
            </a:r>
          </a:p>
          <a:p>
            <a:pPr lvl="3"/>
            <a:r>
              <a:rPr lang="fr-FR" dirty="0"/>
              <a:t>Par mail</a:t>
            </a:r>
          </a:p>
          <a:p>
            <a:pPr marL="0" lvl="1" indent="0" algn="ctr">
              <a:buNone/>
            </a:pPr>
            <a:r>
              <a:rPr lang="fr-FR" u="sng" dirty="0">
                <a:hlinkClick r:id="rId2"/>
              </a:rPr>
              <a:t>ame.cpam-toulouse@assurance-maladie.fr</a:t>
            </a:r>
            <a:endParaRPr lang="fr-FR" u="sng" dirty="0"/>
          </a:p>
          <a:p>
            <a:pPr marL="0" lvl="1" indent="0">
              <a:buNone/>
            </a:pPr>
            <a:r>
              <a:rPr lang="fr-FR" dirty="0"/>
              <a:t>A noter que cette adresse mail est uniquement destinée à l’envoi des dossiers.</a:t>
            </a:r>
          </a:p>
          <a:p>
            <a:pPr lvl="3"/>
            <a:endParaRPr lang="fr-FR" dirty="0"/>
          </a:p>
          <a:p>
            <a:pPr lvl="3"/>
            <a:r>
              <a:rPr lang="fr-FR" dirty="0"/>
              <a:t>Par courrier </a:t>
            </a:r>
          </a:p>
          <a:p>
            <a:pPr marL="0" lvl="1" indent="0" algn="ctr">
              <a:buNone/>
            </a:pPr>
            <a:r>
              <a:rPr lang="fr-FR" dirty="0"/>
              <a:t>CPAM Toulouse</a:t>
            </a:r>
          </a:p>
          <a:p>
            <a:pPr marL="0" lvl="1" indent="0" algn="ctr">
              <a:buNone/>
            </a:pPr>
            <a:r>
              <a:rPr lang="fr-FR" dirty="0"/>
              <a:t>31093 Toulouse Cedex 9</a:t>
            </a:r>
          </a:p>
          <a:p>
            <a:pPr marL="0" lvl="1" indent="0">
              <a:buNone/>
            </a:pPr>
            <a:endParaRPr lang="fr-FR" b="1" dirty="0"/>
          </a:p>
          <a:p>
            <a:pPr lvl="3"/>
            <a:r>
              <a:rPr lang="fr-FR" dirty="0"/>
              <a:t>Dépôt dans un BAL de la CPAM</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71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5. Délais de traitement</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r>
              <a:rPr lang="fr-FR" b="1" dirty="0"/>
              <a:t>Délai de traitement des demandes d’Aide Médicale Etat :</a:t>
            </a:r>
          </a:p>
          <a:p>
            <a:pPr marL="0" lvl="1" indent="0">
              <a:buNone/>
            </a:pPr>
            <a:endParaRPr lang="fr-FR" dirty="0"/>
          </a:p>
          <a:p>
            <a:pPr lvl="3"/>
            <a:r>
              <a:rPr lang="fr-FR" dirty="0"/>
              <a:t>30 jours.</a:t>
            </a:r>
          </a:p>
          <a:p>
            <a:pPr lvl="3"/>
            <a:endParaRPr lang="fr-FR" dirty="0"/>
          </a:p>
          <a:p>
            <a:pPr lvl="3"/>
            <a:r>
              <a:rPr lang="fr-FR" dirty="0"/>
              <a:t>10 jours pour les demandes urgentes.</a:t>
            </a:r>
          </a:p>
          <a:p>
            <a:pPr marL="466344" lvl="3" indent="0">
              <a:buNone/>
            </a:pPr>
            <a:r>
              <a:rPr lang="fr-FR" dirty="0"/>
              <a:t>Le caractère d’urgence devra être justifié par la présence d’un certificat médical. Les dossiers urgents concernent les personnes qui présentent une pathologie exigeant une prise en charge médicale et/ou un traitement rapide sous peine d’aggravation de leur état de santé.  Le fait d’être en cours d’hospitalisation ou d’avoir reçu des soins à l’hôpital sans nécessité de traitement à poursuivre à court terme, n’est pas retenu comme une urgence impliquant un traitement priorisé du dossier.</a:t>
            </a:r>
          </a:p>
          <a:p>
            <a:pPr marL="466344" lvl="3" indent="0">
              <a:buNone/>
            </a:pPr>
            <a:endParaRPr lang="fr-FR" dirty="0"/>
          </a:p>
          <a:p>
            <a:pPr lvl="3"/>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3423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365760"/>
            <a:ext cx="7520940" cy="1191032"/>
          </a:xfrm>
        </p:spPr>
        <p:txBody>
          <a:bodyPr/>
          <a:lstStyle/>
          <a:p>
            <a:r>
              <a:rPr lang="fr-FR" dirty="0"/>
              <a:t>6. Passage d’une situation régulière à irrégulière</a:t>
            </a:r>
            <a:br>
              <a:rPr lang="fr-FR" dirty="0"/>
            </a:br>
            <a:endParaRPr lang="fr-FR" dirty="0"/>
          </a:p>
        </p:txBody>
      </p:sp>
      <p:sp>
        <p:nvSpPr>
          <p:cNvPr id="3" name="Espace réservé du contenu 2"/>
          <p:cNvSpPr>
            <a:spLocks noGrp="1"/>
          </p:cNvSpPr>
          <p:nvPr>
            <p:ph idx="1"/>
          </p:nvPr>
        </p:nvSpPr>
        <p:spPr>
          <a:xfrm>
            <a:off x="822960" y="1484784"/>
            <a:ext cx="7520940" cy="3195693"/>
          </a:xfrm>
        </p:spPr>
        <p:txBody>
          <a:bodyPr>
            <a:normAutofit/>
          </a:bodyPr>
          <a:lstStyle/>
          <a:p>
            <a:pPr lvl="1">
              <a:buFont typeface="Wingdings" panose="05000000000000000000" pitchFamily="2" charset="2"/>
              <a:buChar char="Ø"/>
            </a:pPr>
            <a:r>
              <a:rPr lang="fr-FR" b="1" dirty="0"/>
              <a:t>Contexte</a:t>
            </a:r>
          </a:p>
          <a:p>
            <a:r>
              <a:rPr lang="fr-FR" b="0" dirty="0"/>
              <a:t>	En cas d’arrivée à échéance d’un titre de séjour, une période de maintien des droits à prise en charge des frais de santé (et Complémentaire santé solidaire) s’ouvre, pendant laquelle l’assuré peut transmettre son titre de séjour renouvelé.</a:t>
            </a:r>
          </a:p>
          <a:p>
            <a:r>
              <a:rPr lang="fr-FR" b="0" dirty="0"/>
              <a:t>	S’il ne le fait pas, une procédure de contrôle est déclenchée par la CPAM. Elle se déroule en deux phases :</a:t>
            </a:r>
          </a:p>
          <a:p>
            <a:r>
              <a:rPr lang="fr-FR" b="0" dirty="0"/>
              <a:t>		- Une demande de fourniture d’un document de séjour valide, sous 30 jours.</a:t>
            </a:r>
          </a:p>
          <a:p>
            <a:r>
              <a:rPr lang="fr-FR" b="0" dirty="0"/>
              <a:t>		- Une notification de fermeture des droits à défaut de réponse ou de fourniture d’un document valable ; la fermeture effective intervient 45 jours après la notification.</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9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365760"/>
            <a:ext cx="7520940" cy="1191032"/>
          </a:xfrm>
        </p:spPr>
        <p:txBody>
          <a:bodyPr/>
          <a:lstStyle/>
          <a:p>
            <a:r>
              <a:rPr lang="fr-FR" dirty="0"/>
              <a:t>6. Passage d’une situation régulière à irrégulière</a:t>
            </a:r>
            <a:br>
              <a:rPr lang="fr-FR" dirty="0"/>
            </a:br>
            <a:endParaRPr lang="fr-FR" dirty="0"/>
          </a:p>
        </p:txBody>
      </p:sp>
      <p:sp>
        <p:nvSpPr>
          <p:cNvPr id="3" name="Espace réservé du contenu 2"/>
          <p:cNvSpPr>
            <a:spLocks noGrp="1"/>
          </p:cNvSpPr>
          <p:nvPr>
            <p:ph idx="1"/>
          </p:nvPr>
        </p:nvSpPr>
        <p:spPr>
          <a:xfrm>
            <a:off x="822960" y="1484784"/>
            <a:ext cx="7520940" cy="3195693"/>
          </a:xfrm>
        </p:spPr>
        <p:txBody>
          <a:bodyPr>
            <a:normAutofit/>
          </a:bodyPr>
          <a:lstStyle/>
          <a:p>
            <a:pPr lvl="1">
              <a:buFont typeface="Wingdings" panose="05000000000000000000" pitchFamily="2" charset="2"/>
              <a:buChar char="Ø"/>
            </a:pPr>
            <a:r>
              <a:rPr lang="fr-FR" b="1" dirty="0"/>
              <a:t>Quand réaliser la demande d’AME ?</a:t>
            </a:r>
          </a:p>
          <a:p>
            <a:r>
              <a:rPr lang="fr-FR" b="0" dirty="0"/>
              <a:t>	Le courrier notifiant la fermeture informe l’intéressé de la possibilité de demander l’aide médicale de l’Etat.</a:t>
            </a:r>
          </a:p>
          <a:p>
            <a:r>
              <a:rPr lang="fr-FR" b="0" dirty="0"/>
              <a:t>	Le dépôt de la demande d’AME (considérée comme une première demande) est possible pendant cette période de 45 jours, même si les droits ne sont pas encore clôturés. La date de début de l’AME, si elle est accordée, sera alors fixée au lendemain de la fermeture, évitant toute rupture dans la prise en charge. A noter : l’enregistrement de l’AME et la délivrance de la carte interviendront à l’issue de la période de 45 jours.</a:t>
            </a:r>
          </a:p>
          <a:p>
            <a:r>
              <a:rPr lang="fr-FR" b="0" dirty="0"/>
              <a:t>	</a:t>
            </a:r>
            <a:r>
              <a:rPr lang="fr-FR" dirty="0"/>
              <a:t>Important : il n’y a pas lieu d’inviter une personne à demander l’AME si elle n’a pas reçu de notification de fermeture de ses droits.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497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3" name="Espace réservé du contenu 2"/>
          <p:cNvSpPr>
            <a:spLocks noGrp="1"/>
          </p:cNvSpPr>
          <p:nvPr>
            <p:ph idx="1"/>
          </p:nvPr>
        </p:nvSpPr>
        <p:spPr/>
        <p:txBody>
          <a:bodyPr>
            <a:normAutofit lnSpcReduction="10000"/>
          </a:bodyPr>
          <a:lstStyle/>
          <a:p>
            <a:pPr>
              <a:buAutoNum type="arabicPeriod"/>
            </a:pPr>
            <a:r>
              <a:rPr lang="fr-FR" dirty="0"/>
              <a:t>Contexte</a:t>
            </a:r>
          </a:p>
          <a:p>
            <a:pPr>
              <a:buAutoNum type="arabicPeriod"/>
            </a:pPr>
            <a:endParaRPr lang="fr-FR" dirty="0"/>
          </a:p>
          <a:p>
            <a:pPr>
              <a:buAutoNum type="arabicPeriod"/>
            </a:pPr>
            <a:r>
              <a:rPr lang="fr-FR" dirty="0"/>
              <a:t>Les éléments de reforme sur l’AME</a:t>
            </a:r>
          </a:p>
          <a:p>
            <a:pPr>
              <a:buAutoNum type="arabicPeriod"/>
            </a:pPr>
            <a:endParaRPr lang="fr-FR" dirty="0"/>
          </a:p>
          <a:p>
            <a:pPr>
              <a:buAutoNum type="arabicPeriod"/>
            </a:pPr>
            <a:r>
              <a:rPr lang="fr-FR" dirty="0"/>
              <a:t>Comment faire une demande ?  </a:t>
            </a:r>
          </a:p>
          <a:p>
            <a:pPr>
              <a:buAutoNum type="arabicPeriod"/>
            </a:pPr>
            <a:endParaRPr lang="fr-FR" dirty="0"/>
          </a:p>
          <a:p>
            <a:pPr>
              <a:buAutoNum type="arabicPeriod"/>
            </a:pPr>
            <a:r>
              <a:rPr lang="fr-FR" dirty="0"/>
              <a:t>Modalités d’envoi</a:t>
            </a:r>
          </a:p>
          <a:p>
            <a:pPr>
              <a:buAutoNum type="arabicPeriod"/>
            </a:pPr>
            <a:endParaRPr lang="fr-FR" dirty="0"/>
          </a:p>
          <a:p>
            <a:pPr>
              <a:buAutoNum type="arabicPeriod"/>
            </a:pPr>
            <a:r>
              <a:rPr lang="fr-FR" dirty="0"/>
              <a:t>Délai de traitement</a:t>
            </a:r>
          </a:p>
          <a:p>
            <a:pPr>
              <a:buAutoNum type="arabicPeriod"/>
            </a:pPr>
            <a:endParaRPr lang="fr-FR" dirty="0"/>
          </a:p>
          <a:p>
            <a:pPr>
              <a:buAutoNum type="arabicPeriod"/>
            </a:pPr>
            <a:r>
              <a:rPr lang="fr-FR" dirty="0"/>
              <a:t>Passage d’une situation régulière à irrégulière</a:t>
            </a:r>
          </a:p>
          <a:p>
            <a:pPr>
              <a:buAutoNum type="arabicPeriod"/>
            </a:pPr>
            <a:endParaRPr lang="fr-FR" dirty="0"/>
          </a:p>
          <a:p>
            <a:pPr>
              <a:buAutoNum type="arabicPeriod"/>
            </a:pPr>
            <a:endParaRPr lang="fr-FR"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665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Contexte</a:t>
            </a:r>
          </a:p>
        </p:txBody>
      </p:sp>
      <p:sp>
        <p:nvSpPr>
          <p:cNvPr id="3" name="Espace réservé du contenu 2"/>
          <p:cNvSpPr>
            <a:spLocks noGrp="1"/>
          </p:cNvSpPr>
          <p:nvPr>
            <p:ph idx="1"/>
          </p:nvPr>
        </p:nvSpPr>
        <p:spPr/>
        <p:txBody>
          <a:bodyPr/>
          <a:lstStyle/>
          <a:p>
            <a:pPr marL="116586" lvl="1" indent="-285750">
              <a:buFont typeface="Wingdings" panose="05000000000000000000" pitchFamily="2" charset="2"/>
              <a:buChar char="Ø"/>
            </a:pPr>
            <a:endParaRPr lang="fr-FR" dirty="0"/>
          </a:p>
          <a:p>
            <a:pPr marL="116586" lvl="1" indent="-285750">
              <a:buFont typeface="Wingdings" panose="05000000000000000000" pitchFamily="2" charset="2"/>
              <a:buChar char="Ø"/>
            </a:pPr>
            <a:r>
              <a:rPr lang="fr-FR" b="1" dirty="0"/>
              <a:t>Qui peut bénéficier de l’AME?</a:t>
            </a:r>
          </a:p>
          <a:p>
            <a:pPr marL="0" lvl="1" indent="0">
              <a:buNone/>
            </a:pPr>
            <a:r>
              <a:rPr lang="fr-FR" dirty="0"/>
              <a:t>Tout étranger résidant en France de manière ininterrompue depuis plus de trois mois, en situation irrégulière, et dont les ressources ne dépassent pas un certain plafond (plafond C2S), a droit, pour lui-même et les personnes à sa charge, à l’AME.</a:t>
            </a:r>
          </a:p>
          <a:p>
            <a:pPr marL="0" lvl="1" indent="0">
              <a:buNone/>
            </a:pPr>
            <a:endParaRPr lang="fr-FR" dirty="0"/>
          </a:p>
          <a:p>
            <a:pPr lvl="1">
              <a:buFont typeface="Wingdings" panose="05000000000000000000" pitchFamily="2" charset="2"/>
              <a:buChar char="Ø"/>
            </a:pPr>
            <a:r>
              <a:rPr lang="fr-FR" b="1" dirty="0"/>
              <a:t>Réforme de l’AME à compter du 1</a:t>
            </a:r>
            <a:r>
              <a:rPr lang="fr-FR" b="1" baseline="30000" dirty="0"/>
              <a:t>er</a:t>
            </a:r>
            <a:r>
              <a:rPr lang="fr-FR" b="1" dirty="0"/>
              <a:t> janvier 2021, conformément : </a:t>
            </a:r>
          </a:p>
          <a:p>
            <a:pPr marL="0" lvl="1" indent="0">
              <a:buNone/>
            </a:pPr>
            <a:r>
              <a:rPr lang="fr-FR" dirty="0"/>
              <a:t>Loi n°2019-1479 du 28/12/2019 publiée au JO le 29/12/2019</a:t>
            </a:r>
          </a:p>
          <a:p>
            <a:pPr marL="0" lvl="1" indent="0">
              <a:buNone/>
            </a:pPr>
            <a:r>
              <a:rPr lang="fr-FR" dirty="0"/>
              <a:t>Décret n° 2020-1325 du 30/10/2020 publié au JO le 1er /11/2020</a:t>
            </a:r>
          </a:p>
          <a:p>
            <a:pPr marL="0" lvl="1" indent="0">
              <a:buNone/>
            </a:pPr>
            <a:endParaRPr lang="fr-FR" dirty="0"/>
          </a:p>
          <a:p>
            <a:pPr lvl="1">
              <a:buFont typeface="Wingdings" panose="05000000000000000000" pitchFamily="2" charset="2"/>
              <a:buChar char="Ø"/>
            </a:pPr>
            <a:endParaRPr lang="fr-FR" dirty="0"/>
          </a:p>
          <a:p>
            <a:pPr marL="0" lvl="1" indent="0">
              <a:buNone/>
            </a:pPr>
            <a:endParaRPr lang="fr-FR" dirty="0"/>
          </a:p>
          <a:p>
            <a:pPr marL="0" lvl="1" indent="0">
              <a:buNone/>
            </a:pPr>
            <a:endParaRPr lang="fr-FR" dirty="0"/>
          </a:p>
          <a:p>
            <a:pPr marL="0" lvl="1" indent="0">
              <a:buNone/>
            </a:pPr>
            <a:endParaRPr lang="fr-FR"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850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éléments de reforme sur l’AME</a:t>
            </a:r>
          </a:p>
        </p:txBody>
      </p:sp>
      <p:sp>
        <p:nvSpPr>
          <p:cNvPr id="3" name="Espace réservé du contenu 2"/>
          <p:cNvSpPr>
            <a:spLocks noGrp="1"/>
          </p:cNvSpPr>
          <p:nvPr>
            <p:ph idx="1"/>
          </p:nvPr>
        </p:nvSpPr>
        <p:spPr/>
        <p:txBody>
          <a:bodyPr>
            <a:normAutofit lnSpcReduction="10000"/>
          </a:bodyPr>
          <a:lstStyle/>
          <a:p>
            <a:pPr lvl="1">
              <a:buFont typeface="Wingdings" panose="05000000000000000000" pitchFamily="2" charset="2"/>
              <a:buChar char="v"/>
            </a:pPr>
            <a:r>
              <a:rPr lang="fr-FR" b="1" dirty="0"/>
              <a:t>Les principales modifications liées à la réforme : </a:t>
            </a:r>
          </a:p>
          <a:p>
            <a:pPr lvl="1">
              <a:buFont typeface="Wingdings" panose="05000000000000000000" pitchFamily="2" charset="2"/>
              <a:buChar char="Ø"/>
            </a:pPr>
            <a:endParaRPr lang="fr-FR" dirty="0"/>
          </a:p>
          <a:p>
            <a:pPr lvl="2">
              <a:buFont typeface="Wingdings" panose="05000000000000000000" pitchFamily="2" charset="2"/>
              <a:buChar char="Ø"/>
            </a:pPr>
            <a:r>
              <a:rPr lang="fr-FR" dirty="0"/>
              <a:t>Dépôt des premières demandes d’AME, par le demandeur, en accueil CPAM</a:t>
            </a:r>
          </a:p>
          <a:p>
            <a:pPr marL="0" lvl="1" indent="0">
              <a:buNone/>
            </a:pPr>
            <a:r>
              <a:rPr lang="fr-FR" dirty="0"/>
              <a:t>A compter du 17 février 2021.</a:t>
            </a:r>
          </a:p>
          <a:p>
            <a:pPr marL="0" lvl="1" indent="0">
              <a:buNone/>
            </a:pPr>
            <a:endParaRPr lang="fr-FR" dirty="0"/>
          </a:p>
          <a:p>
            <a:pPr marL="0" lvl="1" indent="0">
              <a:buNone/>
            </a:pPr>
            <a:endParaRPr lang="fr-FR" dirty="0"/>
          </a:p>
          <a:p>
            <a:pPr lvl="2">
              <a:buFont typeface="Wingdings" panose="05000000000000000000" pitchFamily="2" charset="2"/>
              <a:buChar char="Ø"/>
            </a:pPr>
            <a:r>
              <a:rPr lang="fr-FR" dirty="0"/>
              <a:t>Mise en place d’un délai de carence de 9 mois d’ancienneté du bénéficie de l’AME pour le prise en charge de certains frais de santé.</a:t>
            </a:r>
          </a:p>
          <a:p>
            <a:pPr lvl="1">
              <a:buFont typeface="Wingdings" panose="05000000000000000000" pitchFamily="2" charset="2"/>
              <a:buChar char="Ø"/>
            </a:pPr>
            <a:endParaRPr lang="fr-FR" dirty="0"/>
          </a:p>
          <a:p>
            <a:pPr lvl="2">
              <a:buFont typeface="Wingdings" panose="05000000000000000000" pitchFamily="2" charset="2"/>
              <a:buChar char="Ø"/>
            </a:pPr>
            <a:r>
              <a:rPr lang="fr-FR" dirty="0"/>
              <a:t>Mise en place d’une rétroactivité à 90 jours.</a:t>
            </a:r>
          </a:p>
          <a:p>
            <a:pPr lvl="1">
              <a:buFont typeface="Wingdings" panose="05000000000000000000" pitchFamily="2" charset="2"/>
              <a:buChar char="Ø"/>
            </a:pPr>
            <a:endParaRPr lang="fr-FR" dirty="0"/>
          </a:p>
          <a:p>
            <a:pPr lvl="1">
              <a:buFont typeface="Wingdings" panose="05000000000000000000" pitchFamily="2" charset="2"/>
              <a:buChar char="Ø"/>
            </a:pPr>
            <a:endParaRPr lang="fr-FR" dirty="0"/>
          </a:p>
          <a:p>
            <a:pPr lvl="2">
              <a:buFont typeface="Wingdings" panose="05000000000000000000" pitchFamily="2" charset="2"/>
              <a:buChar char="Ø"/>
            </a:pPr>
            <a:r>
              <a:rPr lang="fr-FR" dirty="0"/>
              <a:t>Evolution du formulaire de demande d’AME</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467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éléments de reforme sur l’AME</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endParaRPr lang="fr-FR" dirty="0"/>
          </a:p>
          <a:p>
            <a:pPr lvl="1">
              <a:buFont typeface="Wingdings" panose="05000000000000000000" pitchFamily="2" charset="2"/>
              <a:buChar char="Ø"/>
            </a:pPr>
            <a:r>
              <a:rPr lang="fr-FR" b="1" dirty="0"/>
              <a:t>Dépôt des premières demandes d’AME, par le demandeur, en accueil CPAM</a:t>
            </a:r>
          </a:p>
          <a:p>
            <a:pPr lvl="3"/>
            <a:r>
              <a:rPr lang="fr-FR" dirty="0"/>
              <a:t>A compter du 17 février 2021.</a:t>
            </a:r>
          </a:p>
          <a:p>
            <a:pPr lvl="3"/>
            <a:r>
              <a:rPr lang="fr-FR" dirty="0"/>
              <a:t>Des informations complémentaires seront transmises sur les modalités opérationnelles du dépôt des premières demandes (lieu et rdv).</a:t>
            </a:r>
          </a:p>
          <a:p>
            <a:pPr lvl="3"/>
            <a:r>
              <a:rPr lang="fr-FR" dirty="0"/>
              <a:t>Seules les premières demandes sont concernées par la mesures.</a:t>
            </a:r>
          </a:p>
          <a:p>
            <a:pPr marL="466344" lvl="3" indent="0">
              <a:buNone/>
            </a:pPr>
            <a:endParaRPr lang="fr-FR" dirty="0"/>
          </a:p>
          <a:p>
            <a:pPr marL="466344" lvl="3" indent="0">
              <a:buNone/>
            </a:pPr>
            <a:r>
              <a:rPr lang="fr-FR" dirty="0"/>
              <a:t>A noter que ne sont pas considérés comme premières demandes les dossiers déposés dans les 2 ans suivant le dépôt d’un précédent dossier de demande d’AME (quelle que soit la décision accord /refus) . Toute nouvelle demande reçue dans ce délai de 2 ans pourra être envoyée ou déposée comme prévu pour les renouvellements.</a:t>
            </a:r>
          </a:p>
          <a:p>
            <a:pPr marL="466344" lvl="3" indent="0">
              <a:buNone/>
            </a:pPr>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306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éléments de reforme sur l’AME</a:t>
            </a:r>
          </a:p>
        </p:txBody>
      </p:sp>
      <p:sp>
        <p:nvSpPr>
          <p:cNvPr id="3" name="Espace réservé du contenu 2"/>
          <p:cNvSpPr>
            <a:spLocks noGrp="1"/>
          </p:cNvSpPr>
          <p:nvPr>
            <p:ph idx="1"/>
          </p:nvPr>
        </p:nvSpPr>
        <p:spPr/>
        <p:txBody>
          <a:bodyPr/>
          <a:lstStyle/>
          <a:p>
            <a:pPr marL="116586" lvl="1" indent="-285750">
              <a:buFont typeface="Wingdings" panose="05000000000000000000" pitchFamily="2" charset="2"/>
              <a:buChar char="Ø"/>
            </a:pPr>
            <a:r>
              <a:rPr lang="fr-FR" b="1" dirty="0"/>
              <a:t>Dépôt des premières demandes d’AME, par le demandeur, en accueil CPAM :</a:t>
            </a:r>
          </a:p>
          <a:p>
            <a:pPr lvl="3"/>
            <a:r>
              <a:rPr lang="fr-FR" dirty="0"/>
              <a:t>Exceptions : Des premières demandes déposée auprès d’un Hôpital ou d’une PASS hospitalière.</a:t>
            </a:r>
          </a:p>
          <a:p>
            <a:pPr lvl="3"/>
            <a:r>
              <a:rPr lang="fr-FR" dirty="0"/>
              <a:t>Dérogations :</a:t>
            </a:r>
          </a:p>
          <a:p>
            <a:pPr lvl="5">
              <a:buFont typeface="Courier New" panose="02070309020205020404" pitchFamily="49" charset="0"/>
              <a:buChar char="o"/>
            </a:pPr>
            <a:r>
              <a:rPr lang="fr-FR" b="1" dirty="0"/>
              <a:t>Mineur isolé </a:t>
            </a:r>
            <a:r>
              <a:rPr lang="fr-FR" dirty="0"/>
              <a:t>: la demande peut être déposée ou envoyée à l’organisme d’Assurance Maladie par toute structure de prise en charge ou d’accompagnement de ces personnes, ou association de défense des droits des usagers du système de santé ou des personnes en situation de précarité. </a:t>
            </a:r>
          </a:p>
          <a:p>
            <a:pPr lvl="5">
              <a:buFont typeface="Courier New" panose="02070309020205020404" pitchFamily="49" charset="0"/>
              <a:buChar char="o"/>
            </a:pPr>
            <a:r>
              <a:rPr lang="fr-FR" b="1" dirty="0">
                <a:solidFill>
                  <a:schemeClr val="tx1">
                    <a:lumMod val="75000"/>
                    <a:lumOff val="25000"/>
                  </a:schemeClr>
                </a:solidFill>
              </a:rPr>
              <a:t>Régime de tutelle ou de curatelle </a:t>
            </a:r>
            <a:r>
              <a:rPr lang="fr-FR" dirty="0">
                <a:solidFill>
                  <a:schemeClr val="tx1">
                    <a:lumMod val="75000"/>
                    <a:lumOff val="25000"/>
                  </a:schemeClr>
                </a:solidFill>
              </a:rPr>
              <a:t>: le tuteur ou curateur peut déposer la première demande d’aide médicale de l’État dans les conditions prévues pour le renouvellement. Un extrait du jugement de tutelle /curatelle doit être fourni.</a:t>
            </a:r>
          </a:p>
          <a:p>
            <a:pPr lvl="5">
              <a:buFont typeface="Courier New" panose="02070309020205020404" pitchFamily="49" charset="0"/>
              <a:buChar char="o"/>
            </a:pPr>
            <a:r>
              <a:rPr lang="fr-FR" b="1" dirty="0">
                <a:solidFill>
                  <a:schemeClr val="tx1">
                    <a:lumMod val="75000"/>
                    <a:lumOff val="25000"/>
                  </a:schemeClr>
                </a:solidFill>
              </a:rPr>
              <a:t>Mobilité réduite </a:t>
            </a:r>
            <a:r>
              <a:rPr lang="fr-FR" dirty="0">
                <a:solidFill>
                  <a:schemeClr val="tx1">
                    <a:lumMod val="75000"/>
                    <a:lumOff val="25000"/>
                  </a:schemeClr>
                </a:solidFill>
              </a:rPr>
              <a:t>: la première demande d’aide médicale de l’État peut être déposée dans les conditions prévues pour le renouvellement. Un justificatif de la situation ou une attestation sur l’honneur doit être fourni (e).</a:t>
            </a:r>
          </a:p>
          <a:p>
            <a:pPr lvl="5">
              <a:buFont typeface="Courier New" panose="02070309020205020404" pitchFamily="49" charset="0"/>
              <a:buChar char="o"/>
            </a:pPr>
            <a:endParaRPr lang="fr-FR" dirty="0">
              <a:solidFill>
                <a:schemeClr val="tx1">
                  <a:lumMod val="75000"/>
                  <a:lumOff val="25000"/>
                </a:schemeClr>
              </a:solidFill>
            </a:endParaRPr>
          </a:p>
          <a:p>
            <a:pPr lvl="5">
              <a:buFont typeface="Courier New" panose="02070309020205020404" pitchFamily="49" charset="0"/>
              <a:buChar char="o"/>
            </a:pPr>
            <a:endParaRPr lang="fr-FR" dirty="0"/>
          </a:p>
          <a:p>
            <a:pPr lvl="5">
              <a:buFont typeface="Courier New" panose="02070309020205020404" pitchFamily="49" charset="0"/>
              <a:buChar char="o"/>
            </a:pPr>
            <a:endParaRPr lang="fr-FR" dirty="0"/>
          </a:p>
          <a:p>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558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éléments de reforme sur l’AME</a:t>
            </a:r>
          </a:p>
        </p:txBody>
      </p:sp>
      <p:sp>
        <p:nvSpPr>
          <p:cNvPr id="3" name="Espace réservé du contenu 2"/>
          <p:cNvSpPr>
            <a:spLocks noGrp="1"/>
          </p:cNvSpPr>
          <p:nvPr>
            <p:ph idx="1"/>
          </p:nvPr>
        </p:nvSpPr>
        <p:spPr/>
        <p:txBody>
          <a:bodyPr/>
          <a:lstStyle/>
          <a:p>
            <a:pPr lvl="1">
              <a:buFont typeface="Wingdings" panose="05000000000000000000" pitchFamily="2" charset="2"/>
              <a:buChar char="Ø"/>
            </a:pPr>
            <a:endParaRPr lang="fr-FR" b="1" dirty="0"/>
          </a:p>
          <a:p>
            <a:pPr lvl="1">
              <a:buFont typeface="Wingdings" panose="05000000000000000000" pitchFamily="2" charset="2"/>
              <a:buChar char="Ø"/>
            </a:pPr>
            <a:endParaRPr lang="fr-FR" b="1" dirty="0"/>
          </a:p>
          <a:p>
            <a:pPr lvl="1">
              <a:buFont typeface="Wingdings" panose="05000000000000000000" pitchFamily="2" charset="2"/>
              <a:buChar char="Ø"/>
            </a:pPr>
            <a:r>
              <a:rPr lang="fr-FR" b="1" dirty="0"/>
              <a:t>Mise en place d’un délai de carence de 9 mois d’ancienneté du bénéficie de l’AME pour le prise en charge de certains frais de santé.</a:t>
            </a:r>
          </a:p>
          <a:p>
            <a:pPr lvl="1">
              <a:buFont typeface="Wingdings" panose="05000000000000000000" pitchFamily="2" charset="2"/>
              <a:buChar char="Ø"/>
            </a:pPr>
            <a:endParaRPr lang="fr-FR" dirty="0"/>
          </a:p>
          <a:p>
            <a:pPr marL="0" lvl="1" indent="0">
              <a:buNone/>
            </a:pPr>
            <a:r>
              <a:rPr lang="fr-FR" dirty="0"/>
              <a:t>En cas d’urgence, les actes peuvent être pris en charge sans attendre, après accord préalable du service</a:t>
            </a:r>
          </a:p>
          <a:p>
            <a:pPr marL="0" lvl="1" indent="0">
              <a:buNone/>
            </a:pPr>
            <a:r>
              <a:rPr lang="fr-FR" dirty="0"/>
              <a:t>médical de l’Assurance Maladie. Pour ce faire le médecin prescripteur complète un formulaire</a:t>
            </a:r>
          </a:p>
          <a:p>
            <a:pPr marL="0" lvl="1" indent="0">
              <a:buNone/>
            </a:pPr>
            <a:r>
              <a:rPr lang="fr-FR" dirty="0"/>
              <a:t>spécifique de demande préalable de prise en charge (</a:t>
            </a:r>
            <a:r>
              <a:rPr lang="fr-FR" dirty="0" err="1"/>
              <a:t>cerfa</a:t>
            </a:r>
            <a:r>
              <a:rPr lang="fr-FR" dirty="0"/>
              <a:t> n° 52339#01).</a:t>
            </a:r>
          </a:p>
          <a:p>
            <a:pPr lvl="1">
              <a:buFont typeface="Wingdings" panose="05000000000000000000" pitchFamily="2" charset="2"/>
              <a:buChar char="Ø"/>
            </a:pPr>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78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Les éléments de reforme sur l’AME</a:t>
            </a:r>
          </a:p>
        </p:txBody>
      </p:sp>
      <p:sp>
        <p:nvSpPr>
          <p:cNvPr id="3" name="Espace réservé du contenu 2"/>
          <p:cNvSpPr>
            <a:spLocks noGrp="1"/>
          </p:cNvSpPr>
          <p:nvPr>
            <p:ph idx="1"/>
          </p:nvPr>
        </p:nvSpPr>
        <p:spPr/>
        <p:txBody>
          <a:bodyPr/>
          <a:lstStyle/>
          <a:p>
            <a:pPr lvl="1">
              <a:buClr>
                <a:srgbClr val="F96A1B"/>
              </a:buClr>
              <a:buFont typeface="Wingdings" pitchFamily="2" charset="2"/>
              <a:buChar char="Ø"/>
            </a:pPr>
            <a:r>
              <a:rPr lang="fr-FR" b="1" dirty="0">
                <a:solidFill>
                  <a:srgbClr val="000000"/>
                </a:solidFill>
              </a:rPr>
              <a:t>Mise en place d’un délai de carence de 9 mois d’ancienneté du bénéficie de l’AME pour le prise en charge de certains frais de santé.</a:t>
            </a:r>
          </a:p>
          <a:p>
            <a:endParaRPr lang="fr-F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700808"/>
            <a:ext cx="5702051" cy="5020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00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0000"/>
                </a:solidFill>
              </a:rPr>
              <a:t>2. Les éléments de reforme sur l’AME</a:t>
            </a:r>
            <a:endParaRPr lang="fr-FR" dirty="0"/>
          </a:p>
        </p:txBody>
      </p:sp>
      <p:sp>
        <p:nvSpPr>
          <p:cNvPr id="3" name="Espace réservé du contenu 2"/>
          <p:cNvSpPr>
            <a:spLocks noGrp="1"/>
          </p:cNvSpPr>
          <p:nvPr>
            <p:ph idx="1"/>
          </p:nvPr>
        </p:nvSpPr>
        <p:spPr/>
        <p:txBody>
          <a:bodyPr/>
          <a:lstStyle/>
          <a:p>
            <a:pPr lvl="1">
              <a:buFont typeface="Wingdings" panose="05000000000000000000" pitchFamily="2" charset="2"/>
              <a:buChar char="Ø"/>
            </a:pPr>
            <a:endParaRPr lang="fr-FR" b="1" dirty="0"/>
          </a:p>
          <a:p>
            <a:pPr lvl="1">
              <a:buFont typeface="Wingdings" panose="05000000000000000000" pitchFamily="2" charset="2"/>
              <a:buChar char="Ø"/>
            </a:pPr>
            <a:r>
              <a:rPr lang="fr-FR" b="1" dirty="0"/>
              <a:t>Mise en place d’une rétroactivité à 90 jours.</a:t>
            </a:r>
          </a:p>
          <a:p>
            <a:pPr lvl="3"/>
            <a:r>
              <a:rPr lang="fr-FR" dirty="0"/>
              <a:t>Les droits à l’AME démarrent normalement à compter du jour du dépôt du dossier (même incomplet).</a:t>
            </a:r>
          </a:p>
          <a:p>
            <a:pPr lvl="3"/>
            <a:endParaRPr lang="fr-FR" dirty="0"/>
          </a:p>
          <a:p>
            <a:pPr lvl="3"/>
            <a:r>
              <a:rPr lang="fr-FR" dirty="0"/>
              <a:t>En cas d’hospitalisation ou de soins, les droits peuvent être rétroactivement ouverts à compter de la date d’entrée dans l’établissement ou de la date des soins, sous réserve que la demande ait été reçue dans un certain délai à compter de la date de l’hospitalisation ou des soins : ce délai de 30 jours est porté à 90 jours pour les dossiers déposés à compter du 1er janvier 2021.</a:t>
            </a:r>
          </a:p>
          <a:p>
            <a:pPr marL="0" lvl="1" indent="0">
              <a:buNone/>
            </a:pPr>
            <a:endParaRPr lang="fr-FR" dirty="0"/>
          </a:p>
          <a:p>
            <a:pPr marL="0" lvl="1" indent="0">
              <a:buNone/>
            </a:pPr>
            <a:r>
              <a:rPr lang="fr-FR" i="1" dirty="0"/>
              <a:t>Pour que la rétroactivité puisse être appliquée, les conditions d’attribution de l’AME</a:t>
            </a:r>
          </a:p>
          <a:p>
            <a:pPr marL="0" lvl="1" indent="0">
              <a:buNone/>
            </a:pPr>
            <a:r>
              <a:rPr lang="fr-FR" i="1" dirty="0"/>
              <a:t>doivent être remplies à la date d’entrée dans l’établissement ou des soins.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1" y="5877272"/>
            <a:ext cx="8784976" cy="104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42946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213</TotalTime>
  <Words>2325</Words>
  <Application>Microsoft Office PowerPoint</Application>
  <PresentationFormat>Affichage à l'écran (4:3)</PresentationFormat>
  <Paragraphs>183</Paragraphs>
  <Slides>15</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Courier New</vt:lpstr>
      <vt:lpstr>Franklin Gothic Book</vt:lpstr>
      <vt:lpstr>Franklin Gothic Medium</vt:lpstr>
      <vt:lpstr>Wingdings</vt:lpstr>
      <vt:lpstr>Angles</vt:lpstr>
      <vt:lpstr>Aide médicale état</vt:lpstr>
      <vt:lpstr>Sommaire</vt:lpstr>
      <vt:lpstr>1. Contexte</vt:lpstr>
      <vt:lpstr>2. Les éléments de reforme sur l’AME</vt:lpstr>
      <vt:lpstr>2. Les éléments de reforme sur l’AME</vt:lpstr>
      <vt:lpstr>2. Les éléments de reforme sur l’AME</vt:lpstr>
      <vt:lpstr>2. Les éléments de reforme sur l’AME</vt:lpstr>
      <vt:lpstr>2. Les éléments de reforme sur l’AME</vt:lpstr>
      <vt:lpstr>2. Les éléments de reforme sur l’AME</vt:lpstr>
      <vt:lpstr>2. Les éléments de reforme sur l’AME</vt:lpstr>
      <vt:lpstr>3. Comment faire une demande ?  </vt:lpstr>
      <vt:lpstr>4. Modalités d’envoi</vt:lpstr>
      <vt:lpstr>5. Délais de traitement</vt:lpstr>
      <vt:lpstr>6. Passage d’une situation régulière à irrégulière </vt:lpstr>
      <vt:lpstr>6. Passage d’une situation régulière à irrégulière </vt:lpstr>
    </vt:vector>
  </TitlesOfParts>
  <Company>CNAMTS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Aide médicale Etat</dc:title>
  <dc:creator>DELERIS STEPHANE</dc:creator>
  <cp:lastModifiedBy>Math-Antoine</cp:lastModifiedBy>
  <cp:revision>16</cp:revision>
  <dcterms:created xsi:type="dcterms:W3CDTF">2021-01-25T14:25:49Z</dcterms:created>
  <dcterms:modified xsi:type="dcterms:W3CDTF">2021-03-26T15:47:28Z</dcterms:modified>
</cp:coreProperties>
</file>