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B1E834-AC1F-4DF7-9727-78250FBA7659}" type="datetimeFigureOut">
              <a:rPr lang="fr-FR" smtClean="0"/>
              <a:t>08/04/2024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B906D-748B-4FB9-83F7-5A37B00DDC29}" type="slidenum">
              <a:rPr lang="fr-FR" smtClean="0"/>
              <a:t>‹#›</a:t>
            </a:fld>
            <a:endParaRPr lang="fr-FR"/>
          </a:p>
        </p:txBody>
      </p:sp>
    </p:spTree>
    <p:extLst>
      <p:ext uri="{BB962C8B-B14F-4D97-AF65-F5344CB8AC3E}">
        <p14:creationId xmlns:p14="http://schemas.microsoft.com/office/powerpoint/2010/main" val="317972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B73AB8B-6D17-C244-B144-C2D3D1B3AB3D}" type="slidenum">
              <a:rPr lang="fr-FR" smtClean="0"/>
              <a:t>1</a:t>
            </a:fld>
            <a:endParaRPr lang="fr-FR"/>
          </a:p>
        </p:txBody>
      </p:sp>
    </p:spTree>
    <p:extLst>
      <p:ext uri="{BB962C8B-B14F-4D97-AF65-F5344CB8AC3E}">
        <p14:creationId xmlns:p14="http://schemas.microsoft.com/office/powerpoint/2010/main" val="3510560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2</a:t>
            </a:fld>
            <a:endParaRPr lang="fr-FR"/>
          </a:p>
        </p:txBody>
      </p:sp>
    </p:spTree>
    <p:extLst>
      <p:ext uri="{BB962C8B-B14F-4D97-AF65-F5344CB8AC3E}">
        <p14:creationId xmlns:p14="http://schemas.microsoft.com/office/powerpoint/2010/main" val="4013951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Consultation des droits sur CDRI</a:t>
            </a:r>
          </a:p>
          <a:p>
            <a:r>
              <a:rPr lang="fr-FR" dirty="0"/>
              <a:t>Avant toute constitution de dossier, il est indispensable de consulter si le patient a des droits ouverts sur CDRI. Une élargissement des accès au sein de l’établissement peut être envisagé car nous recevons des demandes d’AME pour des dossiers avec des droits PUMA ou AME ouverts dans un autre département.</a:t>
            </a:r>
          </a:p>
          <a:p>
            <a:endParaRPr lang="fr-FR"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3</a:t>
            </a:fld>
            <a:endParaRPr lang="fr-FR"/>
          </a:p>
        </p:txBody>
      </p:sp>
    </p:spTree>
    <p:extLst>
      <p:ext uri="{BB962C8B-B14F-4D97-AF65-F5344CB8AC3E}">
        <p14:creationId xmlns:p14="http://schemas.microsoft.com/office/powerpoint/2010/main" val="4013951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Mesures d’assouplissement possible lors du 1</a:t>
            </a:r>
            <a:r>
              <a:rPr lang="fr-FR" baseline="30000" dirty="0"/>
              <a:t>er</a:t>
            </a:r>
            <a:r>
              <a:rPr lang="fr-FR" dirty="0"/>
              <a:t> trimestre</a:t>
            </a:r>
            <a:r>
              <a:rPr lang="fr-FR" baseline="0" dirty="0"/>
              <a:t> 2022 : règle de la signature du demandeur d’AME</a:t>
            </a:r>
          </a:p>
          <a:p>
            <a:r>
              <a:rPr lang="fr-FR" dirty="0"/>
              <a:t>+ Une aide à la constitution du dossier de demande d’AME peut aussi être apportée par :</a:t>
            </a:r>
          </a:p>
          <a:p>
            <a:r>
              <a:rPr lang="fr-FR" dirty="0"/>
              <a:t>les centres communaux ou intercommunaux d’action sociale (CCAS - CIAS) du lieu de résidence</a:t>
            </a:r>
          </a:p>
          <a:p>
            <a:r>
              <a:rPr lang="fr-FR" dirty="0"/>
              <a:t>les services sanitaires et sociaux du département de résidence</a:t>
            </a:r>
          </a:p>
          <a:p>
            <a:r>
              <a:rPr lang="fr-FR" dirty="0"/>
              <a:t>les associations ou organismes à but non lucratif agréés par le représentant de l’Etat dans le département.</a:t>
            </a:r>
          </a:p>
          <a:p>
            <a:endParaRPr lang="fr-FR" dirty="0"/>
          </a:p>
          <a:p>
            <a:r>
              <a:rPr lang="fr-FR" b="1" dirty="0"/>
              <a:t>Lorsque la demande est déposée avec retard, la décision d’admission à l’AME prend effet au jour d’entrée dans l’établissement ou de la délivrance des soins</a:t>
            </a:r>
          </a:p>
          <a:p>
            <a:endParaRPr lang="fr-FR" b="1" dirty="0"/>
          </a:p>
          <a:p>
            <a:r>
              <a:rPr lang="fr-FR" b="0" dirty="0"/>
              <a:t>En cas</a:t>
            </a:r>
            <a:r>
              <a:rPr lang="fr-FR" b="0" baseline="0" dirty="0"/>
              <a:t> d’urgence (présence d’un certificat médical, le dossier doit être transmis le jour même de son dépôt et non sous 8 jours</a:t>
            </a:r>
          </a:p>
          <a:p>
            <a:endParaRPr lang="fr-FR" b="1" dirty="0"/>
          </a:p>
          <a:p>
            <a:endParaRPr lang="fr-FR" b="1"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4</a:t>
            </a:fld>
            <a:endParaRPr lang="fr-FR"/>
          </a:p>
        </p:txBody>
      </p:sp>
    </p:spTree>
    <p:extLst>
      <p:ext uri="{BB962C8B-B14F-4D97-AF65-F5344CB8AC3E}">
        <p14:creationId xmlns:p14="http://schemas.microsoft.com/office/powerpoint/2010/main" val="100550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0" dirty="0"/>
              <a:t>Jusqu’au 31 décembre 2019, le demandeur d’asile était affilié à la PUMA dès le dépôt de sa demande d’asile.</a:t>
            </a:r>
          </a:p>
          <a:p>
            <a:endParaRPr lang="fr-FR" b="0" dirty="0"/>
          </a:p>
          <a:p>
            <a:r>
              <a:rPr lang="fr-FR" b="0" dirty="0"/>
              <a:t>Depuis le 1er janvier 2020:</a:t>
            </a:r>
          </a:p>
          <a:p>
            <a:endParaRPr lang="fr-FR" b="0" dirty="0"/>
          </a:p>
          <a:p>
            <a:r>
              <a:rPr lang="fr-FR" b="0" dirty="0"/>
              <a:t>-	obligation pour les demandeurs d’asile majeurs de justifier d’une résidence ininterrompue de 3 mois en France pour obtenir la prise en charge de leurs frais de santé au titre de l’Assurance Maladie (condition identique à la demande d’AME)</a:t>
            </a:r>
          </a:p>
          <a:p>
            <a:r>
              <a:rPr lang="fr-FR" b="0" dirty="0"/>
              <a:t>-	dans l’attente de l’ouverture de leurs droits, soins pris en charge par l’AM au titre des  « soins urgents »</a:t>
            </a:r>
          </a:p>
          <a:p>
            <a:endParaRPr lang="fr-FR" b="0"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5</a:t>
            </a:fld>
            <a:endParaRPr lang="fr-FR"/>
          </a:p>
        </p:txBody>
      </p:sp>
    </p:spTree>
    <p:extLst>
      <p:ext uri="{BB962C8B-B14F-4D97-AF65-F5344CB8AC3E}">
        <p14:creationId xmlns:p14="http://schemas.microsoft.com/office/powerpoint/2010/main" val="1005508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0" dirty="0"/>
              <a:t>Dépôt</a:t>
            </a:r>
            <a:r>
              <a:rPr lang="fr-FR" b="0" baseline="0" dirty="0"/>
              <a:t> tardif : </a:t>
            </a:r>
            <a:r>
              <a:rPr lang="fr-FR" b="0" dirty="0"/>
              <a:t>En cas d’accord, l’AME est accordée au 1er jour du 4ème mois à partir de la date de dépôt de la demande et pour une période d’un an.</a:t>
            </a:r>
          </a:p>
          <a:p>
            <a:endParaRPr lang="fr-FR" b="0" dirty="0"/>
          </a:p>
          <a:p>
            <a:r>
              <a:rPr lang="fr-FR" b="0" dirty="0"/>
              <a:t>Les</a:t>
            </a:r>
            <a:r>
              <a:rPr lang="fr-FR" b="0" baseline="0" dirty="0"/>
              <a:t> enfants mineurs: il est rappelé que la condition de résidence (ainsi que la condition de ressources) n’est pas opposable aux mineurs  (qu’ils  soient  demandeurs  en  tant  que  mineurs  non  accompagnés  ou  membres  du  foyer).  En conséquence, en cas de refus au motif que la condition de résidence de 3 mois en situation irrégulière n’est pas remplie, les mineurs doivent se voir ouvrir les droits à l’AME. Si ultérieurement l’AME est attribuée aux parents, le droit des enfants est interrompu et une nouvelle période de 12 mois identique pour l’ensemble des membres du foyer est ouverte.</a:t>
            </a:r>
            <a:endParaRPr lang="fr-FR" b="0"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6</a:t>
            </a:fld>
            <a:endParaRPr lang="fr-FR"/>
          </a:p>
        </p:txBody>
      </p:sp>
    </p:spTree>
    <p:extLst>
      <p:ext uri="{BB962C8B-B14F-4D97-AF65-F5344CB8AC3E}">
        <p14:creationId xmlns:p14="http://schemas.microsoft.com/office/powerpoint/2010/main" val="100550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7</a:t>
            </a:fld>
            <a:endParaRPr lang="fr-FR"/>
          </a:p>
        </p:txBody>
      </p:sp>
    </p:spTree>
    <p:extLst>
      <p:ext uri="{BB962C8B-B14F-4D97-AF65-F5344CB8AC3E}">
        <p14:creationId xmlns:p14="http://schemas.microsoft.com/office/powerpoint/2010/main" val="391888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Définition d’un rejet:</a:t>
            </a:r>
            <a:r>
              <a:rPr lang="fr-FR" baseline="0" dirty="0"/>
              <a:t> une pièce est manquant pour étude de l’éligibilité de la facture</a:t>
            </a:r>
          </a:p>
          <a:p>
            <a:r>
              <a:rPr lang="fr-FR" baseline="0" dirty="0"/>
              <a:t>Définition d’un refus: la facture ne peut être en charge au titre des SUV</a:t>
            </a:r>
            <a:endParaRPr lang="fr-FR" dirty="0"/>
          </a:p>
        </p:txBody>
      </p:sp>
      <p:sp>
        <p:nvSpPr>
          <p:cNvPr id="4" name="Espace réservé du numéro de diapositive 3"/>
          <p:cNvSpPr>
            <a:spLocks noGrp="1"/>
          </p:cNvSpPr>
          <p:nvPr>
            <p:ph type="sldNum" sz="quarter" idx="10"/>
          </p:nvPr>
        </p:nvSpPr>
        <p:spPr/>
        <p:txBody>
          <a:bodyPr/>
          <a:lstStyle/>
          <a:p>
            <a:fld id="{DB73AB8B-6D17-C244-B144-C2D3D1B3AB3D}" type="slidenum">
              <a:rPr lang="fr-FR" smtClean="0"/>
              <a:t>9</a:t>
            </a:fld>
            <a:endParaRPr lang="fr-FR"/>
          </a:p>
        </p:txBody>
      </p:sp>
    </p:spTree>
    <p:extLst>
      <p:ext uri="{BB962C8B-B14F-4D97-AF65-F5344CB8AC3E}">
        <p14:creationId xmlns:p14="http://schemas.microsoft.com/office/powerpoint/2010/main" val="334969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021B277-BDA3-42E3-9108-CE3A875B86B0}" type="datetimeFigureOut">
              <a:rPr lang="fr-FR" smtClean="0"/>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401229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21B277-BDA3-42E3-9108-CE3A875B86B0}" type="datetimeFigureOut">
              <a:rPr lang="fr-FR" smtClean="0"/>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148240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21B277-BDA3-42E3-9108-CE3A875B86B0}" type="datetimeFigureOut">
              <a:rPr lang="fr-FR" smtClean="0"/>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2870637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Ouverture de chapitre">
    <p:spTree>
      <p:nvGrpSpPr>
        <p:cNvPr id="1" name=""/>
        <p:cNvGrpSpPr/>
        <p:nvPr/>
      </p:nvGrpSpPr>
      <p:grpSpPr>
        <a:xfrm>
          <a:off x="0" y="0"/>
          <a:ext cx="0" cy="0"/>
          <a:chOff x="0" y="0"/>
          <a:chExt cx="0" cy="0"/>
        </a:xfrm>
      </p:grpSpPr>
      <p:sp>
        <p:nvSpPr>
          <p:cNvPr id="7" name="Espace réservé du texte 6">
            <a:extLst>
              <a:ext uri="{FF2B5EF4-FFF2-40B4-BE49-F238E27FC236}">
                <a16:creationId xmlns:a16="http://schemas.microsoft.com/office/drawing/2014/main" id="{F5338D63-7F58-4C41-967C-A9B0AAD4A3EC}"/>
              </a:ext>
            </a:extLst>
          </p:cNvPr>
          <p:cNvSpPr>
            <a:spLocks noGrp="1"/>
          </p:cNvSpPr>
          <p:nvPr>
            <p:ph type="body" sz="quarter" idx="27" hasCustomPrompt="1"/>
          </p:nvPr>
        </p:nvSpPr>
        <p:spPr>
          <a:xfrm>
            <a:off x="378000" y="496801"/>
            <a:ext cx="8388900" cy="5272797"/>
          </a:xfrm>
          <a:solidFill>
            <a:schemeClr val="accent1"/>
          </a:solidFill>
        </p:spPr>
        <p:txBody>
          <a:bodyPr/>
          <a:lstStyle>
            <a:lvl1pPr marL="0" indent="0">
              <a:buNone/>
              <a:defRPr/>
            </a:lvl1pPr>
          </a:lstStyle>
          <a:p>
            <a:pPr lvl="0"/>
            <a:r>
              <a:rPr lang="fr-FR" dirty="0"/>
              <a:t> </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1153920" y="1700172"/>
            <a:ext cx="2160000" cy="1299879"/>
          </a:xfrm>
        </p:spPr>
        <p:txBody>
          <a:bodyPr anchor="t"/>
          <a:lstStyle>
            <a:lvl1pPr marL="0" indent="0">
              <a:buNone/>
              <a:defRPr sz="8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1153919" y="3000049"/>
            <a:ext cx="5670000" cy="1692000"/>
          </a:xfrm>
        </p:spPr>
        <p:txBody>
          <a:bodyPr anchor="t"/>
          <a:lstStyle>
            <a:lvl1pPr marL="0" indent="0">
              <a:lnSpc>
                <a:spcPct val="120000"/>
              </a:lnSpc>
              <a:buNone/>
              <a:defRPr sz="38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TITRE DU CHAPITRE sur plusieurs lignes</a:t>
            </a:r>
          </a:p>
        </p:txBody>
      </p:sp>
      <p:sp>
        <p:nvSpPr>
          <p:cNvPr id="50" name="Espace réservé du numéro de diapositive 49">
            <a:extLst>
              <a:ext uri="{FF2B5EF4-FFF2-40B4-BE49-F238E27FC236}">
                <a16:creationId xmlns:a16="http://schemas.microsoft.com/office/drawing/2014/main" id="{28BD423F-B223-3849-B9E3-A73BC0148457}"/>
              </a:ext>
            </a:extLst>
          </p:cNvPr>
          <p:cNvSpPr>
            <a:spLocks noGrp="1"/>
          </p:cNvSpPr>
          <p:nvPr>
            <p:ph type="sldNum" sz="quarter" idx="26"/>
          </p:nvPr>
        </p:nvSpPr>
        <p:spPr/>
        <p:txBody>
          <a:bodyPr/>
          <a:lstStyle/>
          <a:p>
            <a:fld id="{975A587B-5814-4D9B-9598-FE9CB954CB01}" type="slidenum">
              <a:rPr lang="fr-FR" smtClean="0"/>
              <a:pPr/>
              <a:t>‹#›</a:t>
            </a:fld>
            <a:endParaRPr lang="fr-FR" dirty="0"/>
          </a:p>
        </p:txBody>
      </p:sp>
      <p:sp>
        <p:nvSpPr>
          <p:cNvPr id="14" name="Espace réservé du texte 6">
            <a:extLst>
              <a:ext uri="{FF2B5EF4-FFF2-40B4-BE49-F238E27FC236}">
                <a16:creationId xmlns:a16="http://schemas.microsoft.com/office/drawing/2014/main" id="{73D67ACB-3E0F-4ED7-8607-B138A3FD73A3}"/>
              </a:ext>
            </a:extLst>
          </p:cNvPr>
          <p:cNvSpPr>
            <a:spLocks noGrp="1"/>
          </p:cNvSpPr>
          <p:nvPr>
            <p:ph type="body" sz="quarter" idx="28" hasCustomPrompt="1"/>
          </p:nvPr>
        </p:nvSpPr>
        <p:spPr>
          <a:xfrm>
            <a:off x="1010971" y="2283861"/>
            <a:ext cx="21600" cy="2422800"/>
          </a:xfrm>
          <a:solidFill>
            <a:schemeClr val="bg1"/>
          </a:solidFill>
          <a:ln>
            <a:noFill/>
          </a:ln>
        </p:spPr>
        <p:txBody>
          <a:bodyPr lIns="0" tIns="0" rIns="0" bIns="0"/>
          <a:lstStyle>
            <a:lvl1pPr marL="0" indent="0">
              <a:buNone/>
              <a:defRPr sz="500"/>
            </a:lvl1pPr>
          </a:lstStyle>
          <a:p>
            <a:pPr lvl="0"/>
            <a:r>
              <a:rPr lang="fr-FR" dirty="0"/>
              <a:t> </a:t>
            </a:r>
          </a:p>
        </p:txBody>
      </p:sp>
    </p:spTree>
    <p:extLst>
      <p:ext uri="{BB962C8B-B14F-4D97-AF65-F5344CB8AC3E}">
        <p14:creationId xmlns:p14="http://schemas.microsoft.com/office/powerpoint/2010/main" val="276803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p:nvPr>
        </p:nvSpPr>
        <p:spPr>
          <a:xfrm>
            <a:off x="954821" y="2087730"/>
            <a:ext cx="7816174" cy="3766660"/>
          </a:xfrm>
        </p:spPr>
        <p:txBody>
          <a:bodyPr/>
          <a:lstStyle>
            <a:lvl1pPr marL="0" indent="0">
              <a:buNone/>
              <a:defRPr sz="2200" b="0">
                <a:solidFill>
                  <a:schemeClr val="tx2"/>
                </a:solidFill>
              </a:defRPr>
            </a:lvl1pPr>
            <a:lvl2pPr marL="0" indent="144000">
              <a:spcAft>
                <a:spcPts val="800"/>
              </a:spcAft>
              <a:buClr>
                <a:schemeClr val="tx2"/>
              </a:buClr>
              <a:buFont typeface="Symbol" panose="05050102010706020507" pitchFamily="18" charset="2"/>
              <a:buChar char=""/>
              <a:defRPr b="1"/>
            </a:lvl2pPr>
            <a:lvl3pPr>
              <a:spcAft>
                <a:spcPts val="600"/>
              </a:spcAft>
              <a:defRPr sz="1600" b="0"/>
            </a:lvl3pPr>
            <a:lvl4pPr>
              <a:defRPr sz="1400" b="1"/>
            </a:lvl4pPr>
            <a:lvl5pPr>
              <a:defRPr sz="1200"/>
            </a:lvl5pPr>
          </a:lstStyle>
          <a:p>
            <a:pPr lvl="0"/>
            <a:r>
              <a:rPr lang="fr-FR"/>
              <a:t>Modifiez les styles du texte du masque</a:t>
            </a:r>
          </a:p>
        </p:txBody>
      </p:sp>
      <p:sp>
        <p:nvSpPr>
          <p:cNvPr id="4" name="Espace réservé du numéro de diapositive 3">
            <a:extLst>
              <a:ext uri="{FF2B5EF4-FFF2-40B4-BE49-F238E27FC236}">
                <a16:creationId xmlns:a16="http://schemas.microsoft.com/office/drawing/2014/main" id="{934E310A-4CEE-7246-82CD-435F6B104E3E}"/>
              </a:ext>
            </a:extLst>
          </p:cNvPr>
          <p:cNvSpPr>
            <a:spLocks noGrp="1"/>
          </p:cNvSpPr>
          <p:nvPr>
            <p:ph type="sldNum" sz="quarter" idx="15"/>
          </p:nvPr>
        </p:nvSpPr>
        <p:spPr/>
        <p:txBody>
          <a:bodyPr/>
          <a:lstStyle/>
          <a:p>
            <a:fld id="{975A587B-5814-4D9B-9598-FE9CB954CB01}" type="slidenum">
              <a:rPr lang="fr-FR" smtClean="0"/>
              <a:pPr/>
              <a:t>‹#›</a:t>
            </a:fld>
            <a:endParaRPr lang="fr-FR" dirty="0"/>
          </a:p>
        </p:txBody>
      </p:sp>
      <p:sp>
        <p:nvSpPr>
          <p:cNvPr id="2" name="Titre 1">
            <a:extLst>
              <a:ext uri="{FF2B5EF4-FFF2-40B4-BE49-F238E27FC236}">
                <a16:creationId xmlns:a16="http://schemas.microsoft.com/office/drawing/2014/main" id="{D70E81EC-A4CC-46F3-8A94-BB7AD42F7DA0}"/>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95847185"/>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21B277-BDA3-42E3-9108-CE3A875B86B0}" type="datetimeFigureOut">
              <a:rPr lang="fr-FR" smtClean="0"/>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137546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021B277-BDA3-42E3-9108-CE3A875B86B0}" type="datetimeFigureOut">
              <a:rPr lang="fr-FR" smtClean="0"/>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108265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021B277-BDA3-42E3-9108-CE3A875B86B0}" type="datetimeFigureOut">
              <a:rPr lang="fr-FR" smtClean="0"/>
              <a:t>08/04/2024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336382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021B277-BDA3-42E3-9108-CE3A875B86B0}" type="datetimeFigureOut">
              <a:rPr lang="fr-FR" smtClean="0"/>
              <a:t>08/04/2024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305281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021B277-BDA3-42E3-9108-CE3A875B86B0}" type="datetimeFigureOut">
              <a:rPr lang="fr-FR" smtClean="0"/>
              <a:t>08/04/2024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315863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21B277-BDA3-42E3-9108-CE3A875B86B0}" type="datetimeFigureOut">
              <a:rPr lang="fr-FR" smtClean="0"/>
              <a:t>08/04/2024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293801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021B277-BDA3-42E3-9108-CE3A875B86B0}" type="datetimeFigureOut">
              <a:rPr lang="fr-FR" smtClean="0"/>
              <a:t>08/04/2024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293033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021B277-BDA3-42E3-9108-CE3A875B86B0}" type="datetimeFigureOut">
              <a:rPr lang="fr-FR" smtClean="0"/>
              <a:t>08/04/2024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D685E4-0A39-4085-A72D-C8F95C5FCB47}" type="slidenum">
              <a:rPr lang="fr-FR" smtClean="0"/>
              <a:t>‹#›</a:t>
            </a:fld>
            <a:endParaRPr lang="fr-FR"/>
          </a:p>
        </p:txBody>
      </p:sp>
    </p:spTree>
    <p:extLst>
      <p:ext uri="{BB962C8B-B14F-4D97-AF65-F5344CB8AC3E}">
        <p14:creationId xmlns:p14="http://schemas.microsoft.com/office/powerpoint/2010/main" val="353802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1B277-BDA3-42E3-9108-CE3A875B86B0}" type="datetimeFigureOut">
              <a:rPr lang="fr-FR" smtClean="0"/>
              <a:t>08/04/2024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685E4-0A39-4085-A72D-C8F95C5FCB47}" type="slidenum">
              <a:rPr lang="fr-FR" smtClean="0"/>
              <a:t>‹#›</a:t>
            </a:fld>
            <a:endParaRPr lang="fr-FR"/>
          </a:p>
        </p:txBody>
      </p:sp>
    </p:spTree>
    <p:extLst>
      <p:ext uri="{BB962C8B-B14F-4D97-AF65-F5344CB8AC3E}">
        <p14:creationId xmlns:p14="http://schemas.microsoft.com/office/powerpoint/2010/main" val="3854338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a:extLst>
              <a:ext uri="{FF2B5EF4-FFF2-40B4-BE49-F238E27FC236}">
                <a16:creationId xmlns:a16="http://schemas.microsoft.com/office/drawing/2014/main" id="{E81CEA45-05D4-CB4E-BEA0-1DC13266B54B}"/>
              </a:ext>
            </a:extLst>
          </p:cNvPr>
          <p:cNvSpPr>
            <a:spLocks noGrp="1"/>
          </p:cNvSpPr>
          <p:nvPr>
            <p:ph type="body" sz="quarter" idx="27"/>
          </p:nvPr>
        </p:nvSpPr>
        <p:spPr>
          <a:solidFill>
            <a:schemeClr val="accent4"/>
          </a:solidFill>
        </p:spPr>
        <p:txBody>
          <a:bodyPr/>
          <a:lstStyle/>
          <a:p>
            <a:endParaRPr lang="fr-FR" dirty="0"/>
          </a:p>
        </p:txBody>
      </p:sp>
      <p:sp>
        <p:nvSpPr>
          <p:cNvPr id="5" name="Espace réservé du texte 4">
            <a:extLst>
              <a:ext uri="{FF2B5EF4-FFF2-40B4-BE49-F238E27FC236}">
                <a16:creationId xmlns:a16="http://schemas.microsoft.com/office/drawing/2014/main" id="{65483834-EFCD-8F42-A0D9-DA01BF0B5530}"/>
              </a:ext>
            </a:extLst>
          </p:cNvPr>
          <p:cNvSpPr>
            <a:spLocks noGrp="1"/>
          </p:cNvSpPr>
          <p:nvPr>
            <p:ph type="body" sz="quarter" idx="3"/>
          </p:nvPr>
        </p:nvSpPr>
        <p:spPr>
          <a:xfrm>
            <a:off x="1153919" y="3000049"/>
            <a:ext cx="7309575" cy="1692000"/>
          </a:xfrm>
        </p:spPr>
        <p:txBody>
          <a:bodyPr/>
          <a:lstStyle/>
          <a:p>
            <a:r>
              <a:rPr lang="fr-FR" sz="4000" dirty="0"/>
              <a:t>SOINS URGENTS</a:t>
            </a:r>
          </a:p>
        </p:txBody>
      </p:sp>
      <p:sp>
        <p:nvSpPr>
          <p:cNvPr id="3" name="Espace réservé du numéro de diapositive 2">
            <a:extLst>
              <a:ext uri="{FF2B5EF4-FFF2-40B4-BE49-F238E27FC236}">
                <a16:creationId xmlns:a16="http://schemas.microsoft.com/office/drawing/2014/main" id="{6CC7B00D-FA02-4E72-88EA-D386F984E927}"/>
              </a:ext>
            </a:extLst>
          </p:cNvPr>
          <p:cNvSpPr>
            <a:spLocks noGrp="1"/>
          </p:cNvSpPr>
          <p:nvPr>
            <p:ph type="sldNum" sz="quarter" idx="26"/>
          </p:nvPr>
        </p:nvSpPr>
        <p:spPr/>
        <p:txBody>
          <a:bodyPr/>
          <a:lstStyle/>
          <a:p>
            <a:fld id="{975A587B-5814-4D9B-9598-FE9CB954CB01}" type="slidenum">
              <a:rPr lang="fr-FR" smtClean="0"/>
              <a:pPr/>
              <a:t>1</a:t>
            </a:fld>
            <a:endParaRPr lang="fr-FR" dirty="0"/>
          </a:p>
        </p:txBody>
      </p:sp>
      <p:sp>
        <p:nvSpPr>
          <p:cNvPr id="11" name="Espace réservé du texte 10">
            <a:extLst>
              <a:ext uri="{FF2B5EF4-FFF2-40B4-BE49-F238E27FC236}">
                <a16:creationId xmlns:a16="http://schemas.microsoft.com/office/drawing/2014/main" id="{25D04570-7BD5-D644-B245-27D149BA5770}"/>
              </a:ext>
            </a:extLst>
          </p:cNvPr>
          <p:cNvSpPr>
            <a:spLocks noGrp="1"/>
          </p:cNvSpPr>
          <p:nvPr>
            <p:ph type="body" sz="quarter" idx="28"/>
          </p:nvPr>
        </p:nvSpPr>
        <p:spPr/>
        <p:txBody>
          <a:bodyPr/>
          <a:lstStyle/>
          <a:p>
            <a:endParaRPr lang="fr-FR"/>
          </a:p>
        </p:txBody>
      </p:sp>
    </p:spTree>
    <p:extLst>
      <p:ext uri="{BB962C8B-B14F-4D97-AF65-F5344CB8AC3E}">
        <p14:creationId xmlns:p14="http://schemas.microsoft.com/office/powerpoint/2010/main" val="11526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2</a:t>
            </a:fld>
            <a:endParaRPr lang="fr-FR" dirty="0">
              <a:solidFill>
                <a:srgbClr val="0C419A"/>
              </a:solidFill>
            </a:endParaRPr>
          </a:p>
        </p:txBody>
      </p:sp>
      <p:sp>
        <p:nvSpPr>
          <p:cNvPr id="4" name="Titre 3"/>
          <p:cNvSpPr>
            <a:spLocks noGrp="1"/>
          </p:cNvSpPr>
          <p:nvPr>
            <p:ph type="title"/>
          </p:nvPr>
        </p:nvSpPr>
        <p:spPr>
          <a:solidFill>
            <a:schemeClr val="accent4">
              <a:lumMod val="75000"/>
            </a:schemeClr>
          </a:solidFill>
        </p:spPr>
        <p:txBody>
          <a:bodyPr>
            <a:noAutofit/>
          </a:bodyPr>
          <a:lstStyle/>
          <a:p>
            <a:r>
              <a:rPr lang="fr-FR" sz="3600" b="1" dirty="0">
                <a:solidFill>
                  <a:schemeClr val="bg1"/>
                </a:solidFill>
              </a:rPr>
              <a:t>soins urgents et vitaux – contexte réglementaire</a:t>
            </a:r>
          </a:p>
        </p:txBody>
      </p:sp>
      <p:sp>
        <p:nvSpPr>
          <p:cNvPr id="7" name="Espace réservé du contenu 14"/>
          <p:cNvSpPr txBox="1">
            <a:spLocks/>
          </p:cNvSpPr>
          <p:nvPr/>
        </p:nvSpPr>
        <p:spPr>
          <a:xfrm>
            <a:off x="214792" y="1656386"/>
            <a:ext cx="8395454" cy="4381773"/>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endParaRPr lang="fr-FR" sz="1400" b="1" dirty="0">
              <a:solidFill>
                <a:schemeClr val="accent5">
                  <a:lumMod val="75000"/>
                </a:schemeClr>
              </a:solidFill>
            </a:endParaRPr>
          </a:p>
          <a:p>
            <a:pPr>
              <a:spcAft>
                <a:spcPts val="0"/>
              </a:spcAft>
            </a:pPr>
            <a:endParaRPr lang="fr-FR" sz="1400" dirty="0">
              <a:solidFill>
                <a:schemeClr val="accent5">
                  <a:lumMod val="75000"/>
                </a:schemeClr>
              </a:solidFill>
            </a:endParaRPr>
          </a:p>
        </p:txBody>
      </p:sp>
      <p:sp>
        <p:nvSpPr>
          <p:cNvPr id="2" name="Rectangle 1"/>
          <p:cNvSpPr/>
          <p:nvPr/>
        </p:nvSpPr>
        <p:spPr>
          <a:xfrm>
            <a:off x="349023" y="1787014"/>
            <a:ext cx="8198984" cy="5078313"/>
          </a:xfrm>
          <a:prstGeom prst="rect">
            <a:avLst/>
          </a:prstGeom>
        </p:spPr>
        <p:txBody>
          <a:bodyPr wrap="square">
            <a:spAutoFit/>
          </a:bodyPr>
          <a:lstStyle/>
          <a:p>
            <a:endParaRPr lang="fr-FR" dirty="0"/>
          </a:p>
          <a:p>
            <a:pPr algn="just"/>
            <a:r>
              <a:rPr lang="fr-FR" sz="2000" b="1" u="sng" dirty="0">
                <a:solidFill>
                  <a:schemeClr val="accent6">
                    <a:lumMod val="75000"/>
                  </a:schemeClr>
                </a:solidFill>
              </a:rPr>
              <a:t>Le dispositif de prise en charge des soins urgents aux étrangers malades a été créé par l’article 97 de la Loi de Finances rectificative n°2003-1312 du 30 décembre 2003.</a:t>
            </a:r>
          </a:p>
          <a:p>
            <a:pPr algn="just"/>
            <a:endParaRPr lang="fr-FR" sz="2000" b="1" dirty="0"/>
          </a:p>
          <a:p>
            <a:pPr algn="just"/>
            <a:r>
              <a:rPr lang="fr-FR" sz="2000" b="1" dirty="0"/>
              <a:t>Selon l’article L.254-1 du Code de l’Action Sociale et des Familles (modifié par la Loi n°2019-1479 du 28 décembre 2019), il s’agit de soins hospitaliers :</a:t>
            </a:r>
          </a:p>
          <a:p>
            <a:pPr algn="just"/>
            <a:endParaRPr lang="fr-FR" sz="2000" b="1" dirty="0"/>
          </a:p>
          <a:p>
            <a:pPr marL="285750" indent="-285750" algn="just">
              <a:buFont typeface="Wingdings" panose="05000000000000000000" pitchFamily="2" charset="2"/>
              <a:buChar char="Ø"/>
            </a:pPr>
            <a:r>
              <a:rPr lang="fr-FR" b="1" dirty="0"/>
              <a:t>dont l’absence mettrait en jeu le pronostic vital ou bien pourrait conduire à une altération grave et durable de l'état de santé de la personne ou d'un enfant à naître;</a:t>
            </a:r>
          </a:p>
          <a:p>
            <a:pPr marL="342900" indent="-342900" algn="just">
              <a:buFont typeface="Wingdings" panose="05000000000000000000" pitchFamily="2" charset="2"/>
              <a:buChar char="Ø"/>
            </a:pPr>
            <a:endParaRPr lang="fr-FR" sz="2000" b="1" dirty="0"/>
          </a:p>
          <a:p>
            <a:pPr marL="285750" indent="-285750" algn="just">
              <a:buFont typeface="Wingdings" panose="05000000000000000000" pitchFamily="2" charset="2"/>
              <a:buChar char="Ø"/>
            </a:pPr>
            <a:r>
              <a:rPr lang="fr-FR" b="1" dirty="0"/>
              <a:t>pour les étrangers résidant en France en situation irrégulière, sans pouvoir bénéficier de l’Aide Médicale de l’Etat, faute de remplir la condition de durée de séjour, ainsi qu’aux demandeurs d'asile majeurs, qui ne relèvent pas du régime général d’Assurance Maladie</a:t>
            </a:r>
            <a:r>
              <a:rPr lang="fr-FR" dirty="0"/>
              <a:t>.</a:t>
            </a:r>
          </a:p>
          <a:p>
            <a:endParaRPr lang="fr-FR" sz="2000" dirty="0"/>
          </a:p>
        </p:txBody>
      </p:sp>
    </p:spTree>
    <p:extLst>
      <p:ext uri="{BB962C8B-B14F-4D97-AF65-F5344CB8AC3E}">
        <p14:creationId xmlns:p14="http://schemas.microsoft.com/office/powerpoint/2010/main" val="399468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3</a:t>
            </a:fld>
            <a:endParaRPr lang="fr-FR" dirty="0">
              <a:solidFill>
                <a:srgbClr val="0C419A"/>
              </a:solidFill>
            </a:endParaRPr>
          </a:p>
        </p:txBody>
      </p:sp>
      <p:sp>
        <p:nvSpPr>
          <p:cNvPr id="4" name="Titre 3"/>
          <p:cNvSpPr>
            <a:spLocks noGrp="1"/>
          </p:cNvSpPr>
          <p:nvPr>
            <p:ph type="title"/>
          </p:nvPr>
        </p:nvSpPr>
        <p:spPr>
          <a:xfrm>
            <a:off x="373995" y="502944"/>
            <a:ext cx="8397000" cy="1114817"/>
          </a:xfrm>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contexte </a:t>
            </a:r>
            <a:r>
              <a:rPr lang="fr-FR" sz="3600" b="1" dirty="0" err="1">
                <a:solidFill>
                  <a:schemeClr val="bg1"/>
                </a:solidFill>
              </a:rPr>
              <a:t>reglementaire</a:t>
            </a:r>
            <a:endParaRPr lang="fr-FR" sz="3600" b="1" dirty="0">
              <a:solidFill>
                <a:schemeClr val="bg1"/>
              </a:solidFill>
            </a:endParaRPr>
          </a:p>
        </p:txBody>
      </p:sp>
      <p:sp>
        <p:nvSpPr>
          <p:cNvPr id="7" name="Espace réservé du contenu 14"/>
          <p:cNvSpPr txBox="1">
            <a:spLocks/>
          </p:cNvSpPr>
          <p:nvPr/>
        </p:nvSpPr>
        <p:spPr>
          <a:xfrm>
            <a:off x="373995" y="1787015"/>
            <a:ext cx="8395454" cy="4381773"/>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0"/>
              </a:spcAft>
            </a:pPr>
            <a:r>
              <a:rPr lang="fr-FR" sz="2000" b="1" dirty="0">
                <a:solidFill>
                  <a:schemeClr val="tx1"/>
                </a:solidFill>
              </a:rPr>
              <a:t>  </a:t>
            </a:r>
          </a:p>
          <a:p>
            <a:pPr marL="457200" indent="-457200" algn="just">
              <a:spcAft>
                <a:spcPts val="0"/>
              </a:spcAft>
              <a:buClr>
                <a:srgbClr val="003399"/>
              </a:buClr>
              <a:buFont typeface="Wingdings" panose="05000000000000000000" pitchFamily="2" charset="2"/>
              <a:buChar char="Ø"/>
            </a:pPr>
            <a:r>
              <a:rPr lang="fr-FR" sz="2000" b="1" dirty="0">
                <a:solidFill>
                  <a:schemeClr val="tx1"/>
                </a:solidFill>
              </a:rPr>
              <a:t>L’instruction ministérielle du 8 juin 2018  relative à la mise en place du parcours de santé des migrants primo-arrivants rappelle que les établissements de santé recherchent l’existence de droits potentiels et dans ce cadre présentent une demande d’AME à la CPAM. La consultation des droits sur CDRi est donc primordiale.</a:t>
            </a:r>
            <a:endParaRPr lang="fr-FR" sz="1400" b="1" dirty="0">
              <a:solidFill>
                <a:schemeClr val="tx1"/>
              </a:solidFill>
            </a:endParaRPr>
          </a:p>
          <a:p>
            <a:pPr marL="342900" indent="-342900" algn="just">
              <a:spcAft>
                <a:spcPts val="0"/>
              </a:spcAft>
              <a:buClr>
                <a:srgbClr val="003399"/>
              </a:buClr>
              <a:buFont typeface="Wingdings" panose="05000000000000000000" pitchFamily="2" charset="2"/>
              <a:buChar char="Ø"/>
            </a:pPr>
            <a:endParaRPr lang="fr-FR" sz="2000" b="1" dirty="0">
              <a:solidFill>
                <a:schemeClr val="tx1"/>
              </a:solidFill>
            </a:endParaRPr>
          </a:p>
          <a:p>
            <a:pPr marL="457200" indent="-457200" algn="just">
              <a:spcAft>
                <a:spcPts val="0"/>
              </a:spcAft>
              <a:buClr>
                <a:srgbClr val="003399"/>
              </a:buClr>
              <a:buFont typeface="Wingdings" panose="05000000000000000000" pitchFamily="2" charset="2"/>
              <a:buChar char="Ø"/>
            </a:pPr>
            <a:r>
              <a:rPr lang="fr-FR" sz="2000" b="1" dirty="0">
                <a:solidFill>
                  <a:schemeClr val="tx1"/>
                </a:solidFill>
              </a:rPr>
              <a:t>Les soins urgents ne concernent pas les mineurs étrangers et les personnes titulaires d’un visa de court séjour.</a:t>
            </a:r>
          </a:p>
          <a:p>
            <a:pPr marL="457200" indent="-457200" algn="just">
              <a:spcAft>
                <a:spcPts val="0"/>
              </a:spcAft>
              <a:buClr>
                <a:srgbClr val="003399"/>
              </a:buClr>
              <a:buFont typeface="Wingdings" panose="05000000000000000000" pitchFamily="2" charset="2"/>
              <a:buChar char="Ø"/>
            </a:pPr>
            <a:endParaRPr lang="fr-FR" sz="2000" b="1" dirty="0">
              <a:solidFill>
                <a:schemeClr val="tx1"/>
              </a:solidFill>
            </a:endParaRPr>
          </a:p>
          <a:p>
            <a:pPr marL="457200" indent="-457200" algn="just">
              <a:spcAft>
                <a:spcPts val="0"/>
              </a:spcAft>
              <a:buClr>
                <a:srgbClr val="003399"/>
              </a:buClr>
              <a:buFont typeface="Wingdings" panose="05000000000000000000" pitchFamily="2" charset="2"/>
              <a:buChar char="Ø"/>
            </a:pPr>
            <a:r>
              <a:rPr lang="fr-FR" sz="2000" b="1" dirty="0">
                <a:solidFill>
                  <a:schemeClr val="tx1"/>
                </a:solidFill>
              </a:rPr>
              <a:t>Les soins pris en charge sont les séjours, actes et consultations externes, la pharmacie rétrocédée et les IVG exclusivement en établissements de santé publics ou privés, en risque maladie ou en maternité.</a:t>
            </a:r>
          </a:p>
          <a:p>
            <a:pPr>
              <a:spcAft>
                <a:spcPts val="0"/>
              </a:spcAft>
            </a:pPr>
            <a:endParaRPr lang="fr-FR" sz="1400" b="1" dirty="0">
              <a:solidFill>
                <a:schemeClr val="accent5">
                  <a:lumMod val="75000"/>
                </a:schemeClr>
              </a:solidFill>
            </a:endParaRPr>
          </a:p>
          <a:p>
            <a:pPr>
              <a:spcAft>
                <a:spcPts val="0"/>
              </a:spcAft>
            </a:pPr>
            <a:endParaRPr lang="fr-FR" sz="1400" dirty="0">
              <a:solidFill>
                <a:schemeClr val="accent5">
                  <a:lumMod val="75000"/>
                </a:schemeClr>
              </a:solidFill>
            </a:endParaRPr>
          </a:p>
        </p:txBody>
      </p:sp>
    </p:spTree>
    <p:extLst>
      <p:ext uri="{BB962C8B-B14F-4D97-AF65-F5344CB8AC3E}">
        <p14:creationId xmlns:p14="http://schemas.microsoft.com/office/powerpoint/2010/main" val="155799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4</a:t>
            </a:fld>
            <a:endParaRPr lang="fr-FR" dirty="0">
              <a:solidFill>
                <a:srgbClr val="0C419A"/>
              </a:solidFill>
            </a:endParaRPr>
          </a:p>
        </p:txBody>
      </p:sp>
      <p:sp>
        <p:nvSpPr>
          <p:cNvPr id="4" name="Titre 3"/>
          <p:cNvSpPr>
            <a:spLocks noGrp="1"/>
          </p:cNvSpPr>
          <p:nvPr>
            <p:ph type="title"/>
          </p:nvPr>
        </p:nvSpPr>
        <p:spPr>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constitution Du dossier administratif</a:t>
            </a:r>
          </a:p>
        </p:txBody>
      </p:sp>
      <p:sp>
        <p:nvSpPr>
          <p:cNvPr id="7" name="Espace réservé du contenu 14"/>
          <p:cNvSpPr txBox="1">
            <a:spLocks/>
          </p:cNvSpPr>
          <p:nvPr/>
        </p:nvSpPr>
        <p:spPr>
          <a:xfrm>
            <a:off x="379639" y="1724025"/>
            <a:ext cx="8394926" cy="4831896"/>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spcAft>
                <a:spcPts val="0"/>
              </a:spcAft>
              <a:buClr>
                <a:srgbClr val="003399"/>
              </a:buClr>
              <a:buFont typeface="Wingdings" panose="05000000000000000000" pitchFamily="2" charset="2"/>
              <a:buChar char="Ø"/>
            </a:pPr>
            <a:r>
              <a:rPr lang="fr-FR" sz="1800" b="1" dirty="0">
                <a:solidFill>
                  <a:schemeClr val="tx1"/>
                </a:solidFill>
              </a:rPr>
              <a:t>Un dossier de demande d’AME comprend obligatoirement :</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Le formulaire S 3720 "Demande d'Aide Médicale Etat" intégralement complété,</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Les pièces justificatives de l’identité, de la résidence (stabilité et irrégularité) et des ressources,</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La photo d’identité du demandeur et des personnes à charge âgées de plus de 16 ans,</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Établi, complété et signé par le demandeur lui-même.</a:t>
            </a:r>
          </a:p>
          <a:p>
            <a:pPr marL="342900" indent="-342900" algn="just">
              <a:spcAft>
                <a:spcPts val="0"/>
              </a:spcAft>
              <a:buFont typeface="Wingdings" panose="05000000000000000000" pitchFamily="2" charset="2"/>
              <a:buChar char="ü"/>
            </a:pPr>
            <a:endParaRPr lang="fr-FR" sz="2000" dirty="0">
              <a:solidFill>
                <a:schemeClr val="accent5">
                  <a:lumMod val="75000"/>
                </a:schemeClr>
              </a:solidFill>
            </a:endParaRPr>
          </a:p>
          <a:p>
            <a:pPr marL="457200" indent="-457200" algn="just">
              <a:spcAft>
                <a:spcPts val="0"/>
              </a:spcAft>
              <a:buClr>
                <a:srgbClr val="003399"/>
              </a:buClr>
              <a:buFont typeface="Wingdings" panose="05000000000000000000" pitchFamily="2" charset="2"/>
              <a:buChar char="Ø"/>
            </a:pPr>
            <a:r>
              <a:rPr lang="fr-FR" sz="1800" b="1" dirty="0">
                <a:solidFill>
                  <a:schemeClr val="tx1"/>
                </a:solidFill>
              </a:rPr>
              <a:t>Conformément à l’article D252-2 du CASF, les dossiers de première demande d’AME doivent être déposés en main propre par le demandeur (ou une personne majeure à sa charge) auprès : </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d’une caisse d’assurance maladie, </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d’un établissement France Services habilité par les organismes d’assurance maladie, </a:t>
            </a:r>
          </a:p>
          <a:p>
            <a:pPr marL="342900" indent="-342900" algn="just">
              <a:spcAft>
                <a:spcPts val="0"/>
              </a:spcAft>
              <a:buFont typeface="Wingdings" panose="05000000000000000000" pitchFamily="2" charset="2"/>
              <a:buChar char="ü"/>
            </a:pPr>
            <a:r>
              <a:rPr lang="fr-FR" sz="1600" dirty="0">
                <a:solidFill>
                  <a:schemeClr val="accent5">
                    <a:lumMod val="75000"/>
                  </a:schemeClr>
                </a:solidFill>
              </a:rPr>
              <a:t>d'une PASS.</a:t>
            </a:r>
          </a:p>
          <a:p>
            <a:pPr algn="just">
              <a:spcAft>
                <a:spcPts val="0"/>
              </a:spcAft>
            </a:pPr>
            <a:endParaRPr lang="fr-FR" sz="1600" dirty="0">
              <a:solidFill>
                <a:schemeClr val="accent5">
                  <a:lumMod val="75000"/>
                </a:schemeClr>
              </a:solidFill>
            </a:endParaRPr>
          </a:p>
          <a:p>
            <a:pPr marL="457200" indent="-457200" algn="just">
              <a:spcAft>
                <a:spcPts val="0"/>
              </a:spcAft>
              <a:buClr>
                <a:srgbClr val="003399"/>
              </a:buClr>
              <a:buFont typeface="Wingdings" panose="05000000000000000000" pitchFamily="2" charset="2"/>
              <a:buChar char="Ø"/>
            </a:pPr>
            <a:r>
              <a:rPr lang="fr-FR" sz="1800" b="1" dirty="0">
                <a:solidFill>
                  <a:schemeClr val="tx1"/>
                </a:solidFill>
              </a:rPr>
              <a:t>Délai de transmission de toute demande d’AME :</a:t>
            </a:r>
          </a:p>
          <a:p>
            <a:pPr marL="285750" indent="-285750" algn="just">
              <a:spcAft>
                <a:spcPts val="0"/>
              </a:spcAft>
              <a:buFont typeface="Wingdings" panose="05000000000000000000" pitchFamily="2" charset="2"/>
              <a:buChar char="ü"/>
            </a:pPr>
            <a:r>
              <a:rPr lang="fr-FR" sz="1600" dirty="0">
                <a:solidFill>
                  <a:schemeClr val="accent5">
                    <a:lumMod val="75000"/>
                  </a:schemeClr>
                </a:solidFill>
              </a:rPr>
              <a:t>Le délai règlementaire de transmission à la CPAM d’une demande d’AME est de 8 jours.</a:t>
            </a:r>
          </a:p>
          <a:p>
            <a:pPr marL="285750" indent="-285750" algn="just">
              <a:spcAft>
                <a:spcPts val="0"/>
              </a:spcAft>
              <a:buFont typeface="Wingdings" panose="05000000000000000000" pitchFamily="2" charset="2"/>
              <a:buChar char="ü"/>
            </a:pPr>
            <a:r>
              <a:rPr lang="fr-FR" sz="1600" dirty="0">
                <a:solidFill>
                  <a:schemeClr val="accent5">
                    <a:lumMod val="75000"/>
                  </a:schemeClr>
                </a:solidFill>
              </a:rPr>
              <a:t>Attention, la demande doit être présentée avant l'expiration d'un délai de 90 jours à compter du jour d'entrée dans l'établissement ou de la date des soins.</a:t>
            </a:r>
          </a:p>
          <a:p>
            <a:pPr>
              <a:spcAft>
                <a:spcPts val="0"/>
              </a:spcAft>
            </a:pPr>
            <a:endParaRPr lang="fr-FR" sz="1800" dirty="0">
              <a:solidFill>
                <a:schemeClr val="accent5">
                  <a:lumMod val="75000"/>
                </a:schemeClr>
              </a:solidFill>
            </a:endParaRPr>
          </a:p>
        </p:txBody>
      </p:sp>
    </p:spTree>
    <p:extLst>
      <p:ext uri="{BB962C8B-B14F-4D97-AF65-F5344CB8AC3E}">
        <p14:creationId xmlns:p14="http://schemas.microsoft.com/office/powerpoint/2010/main" val="1769103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5</a:t>
            </a:fld>
            <a:endParaRPr lang="fr-FR" dirty="0">
              <a:solidFill>
                <a:srgbClr val="0C419A"/>
              </a:solidFill>
            </a:endParaRPr>
          </a:p>
        </p:txBody>
      </p:sp>
      <p:sp>
        <p:nvSpPr>
          <p:cNvPr id="4" name="Titre 3"/>
          <p:cNvSpPr>
            <a:spLocks noGrp="1"/>
          </p:cNvSpPr>
          <p:nvPr>
            <p:ph type="title"/>
          </p:nvPr>
        </p:nvSpPr>
        <p:spPr>
          <a:xfrm>
            <a:off x="372479" y="467126"/>
            <a:ext cx="8397000" cy="1114817"/>
          </a:xfrm>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constitution Du dossier administratif</a:t>
            </a:r>
          </a:p>
        </p:txBody>
      </p:sp>
      <p:sp>
        <p:nvSpPr>
          <p:cNvPr id="7" name="Espace réservé du contenu 14"/>
          <p:cNvSpPr txBox="1">
            <a:spLocks/>
          </p:cNvSpPr>
          <p:nvPr/>
        </p:nvSpPr>
        <p:spPr>
          <a:xfrm>
            <a:off x="367393" y="1885951"/>
            <a:ext cx="8407173" cy="4669971"/>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0"/>
              </a:spcAft>
              <a:buClr>
                <a:srgbClr val="003399"/>
              </a:buClr>
              <a:buFont typeface="Wingdings" panose="05000000000000000000" pitchFamily="2" charset="2"/>
              <a:buChar char="Ø"/>
            </a:pPr>
            <a:r>
              <a:rPr lang="fr-FR" sz="2000" b="1" u="sng" dirty="0">
                <a:solidFill>
                  <a:schemeClr val="accent6">
                    <a:lumMod val="75000"/>
                  </a:schemeClr>
                </a:solidFill>
              </a:rPr>
              <a:t>Cas d’un demandeur d’asile</a:t>
            </a:r>
          </a:p>
          <a:p>
            <a:pPr>
              <a:spcAft>
                <a:spcPts val="0"/>
              </a:spcAft>
            </a:pPr>
            <a:endParaRPr lang="fr-FR" sz="2000" dirty="0">
              <a:solidFill>
                <a:schemeClr val="accent5">
                  <a:lumMod val="75000"/>
                </a:schemeClr>
              </a:solidFill>
            </a:endParaRPr>
          </a:p>
          <a:p>
            <a:pPr algn="just">
              <a:spcAft>
                <a:spcPts val="0"/>
              </a:spcAft>
            </a:pPr>
            <a:r>
              <a:rPr lang="fr-FR" sz="1800" dirty="0">
                <a:solidFill>
                  <a:schemeClr val="tx1"/>
                </a:solidFill>
              </a:rPr>
              <a:t>Pendant la période précédant l’ouverture de ses droits au titre de la </a:t>
            </a:r>
            <a:r>
              <a:rPr lang="fr-FR" sz="1800" dirty="0" err="1">
                <a:solidFill>
                  <a:schemeClr val="tx1"/>
                </a:solidFill>
              </a:rPr>
              <a:t>PUMa</a:t>
            </a:r>
            <a:r>
              <a:rPr lang="fr-FR" sz="1800" dirty="0">
                <a:solidFill>
                  <a:schemeClr val="tx1"/>
                </a:solidFill>
              </a:rPr>
              <a:t>, le demandeur d’asile majeur relèvera du dispositif des soins urgents (condition de résidence).</a:t>
            </a:r>
          </a:p>
          <a:p>
            <a:pPr algn="just">
              <a:spcAft>
                <a:spcPts val="0"/>
              </a:spcAft>
            </a:pPr>
            <a:endParaRPr lang="fr-FR" sz="1800" dirty="0">
              <a:solidFill>
                <a:schemeClr val="tx1"/>
              </a:solidFill>
            </a:endParaRPr>
          </a:p>
          <a:p>
            <a:pPr algn="just">
              <a:spcAft>
                <a:spcPts val="0"/>
              </a:spcAft>
            </a:pPr>
            <a:r>
              <a:rPr lang="fr-FR" sz="1800" dirty="0">
                <a:solidFill>
                  <a:schemeClr val="tx1"/>
                </a:solidFill>
              </a:rPr>
              <a:t>Dans ce cas particulier, aucune demande d’AME préalable n’a besoin d’être établie. La personne doit disposer d’une Attestation de Demande d’Asile (ADA) justifiant de sa situation régulière sur le territoire, résidence ininterrompue de 3 mois en France.</a:t>
            </a:r>
          </a:p>
          <a:p>
            <a:pPr algn="just">
              <a:spcAft>
                <a:spcPts val="0"/>
              </a:spcAft>
            </a:pPr>
            <a:endParaRPr lang="fr-FR" sz="1800" dirty="0">
              <a:solidFill>
                <a:schemeClr val="tx1"/>
              </a:solidFill>
            </a:endParaRPr>
          </a:p>
          <a:p>
            <a:pPr algn="just">
              <a:spcAft>
                <a:spcPts val="0"/>
              </a:spcAft>
            </a:pPr>
            <a:r>
              <a:rPr lang="fr-FR" sz="1800" dirty="0">
                <a:solidFill>
                  <a:schemeClr val="tx1"/>
                </a:solidFill>
              </a:rPr>
              <a:t>La copie de l’ADA devra être transmise à la place du double du refus d’AME, avec la facture hospitalière des soins urgents.</a:t>
            </a:r>
          </a:p>
          <a:p>
            <a:pPr algn="just">
              <a:spcAft>
                <a:spcPts val="0"/>
              </a:spcAft>
            </a:pPr>
            <a:endParaRPr lang="fr-FR" sz="1800" dirty="0">
              <a:solidFill>
                <a:schemeClr val="tx1"/>
              </a:solidFill>
            </a:endParaRPr>
          </a:p>
          <a:p>
            <a:pPr algn="just">
              <a:spcAft>
                <a:spcPts val="0"/>
              </a:spcAft>
            </a:pPr>
            <a:r>
              <a:rPr lang="fr-FR" sz="1800" dirty="0">
                <a:solidFill>
                  <a:schemeClr val="tx1"/>
                </a:solidFill>
              </a:rPr>
              <a:t>(Décret  n°  2019-1531  du  30  décembre  2019  et Loi n° 2019-1479 du 28 décembre 2019 de Finances pour 2020).</a:t>
            </a:r>
          </a:p>
        </p:txBody>
      </p:sp>
    </p:spTree>
    <p:extLst>
      <p:ext uri="{BB962C8B-B14F-4D97-AF65-F5344CB8AC3E}">
        <p14:creationId xmlns:p14="http://schemas.microsoft.com/office/powerpoint/2010/main" val="280466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6</a:t>
            </a:fld>
            <a:endParaRPr lang="fr-FR" dirty="0">
              <a:solidFill>
                <a:srgbClr val="0C419A"/>
              </a:solidFill>
            </a:endParaRPr>
          </a:p>
        </p:txBody>
      </p:sp>
      <p:sp>
        <p:nvSpPr>
          <p:cNvPr id="4" name="Titre 3"/>
          <p:cNvSpPr>
            <a:spLocks noGrp="1"/>
          </p:cNvSpPr>
          <p:nvPr>
            <p:ph type="title"/>
          </p:nvPr>
        </p:nvSpPr>
        <p:spPr>
          <a:xfrm>
            <a:off x="377566" y="477219"/>
            <a:ext cx="8397000" cy="1114817"/>
          </a:xfrm>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constitution Du dossier administratif – Cas particuliers</a:t>
            </a:r>
          </a:p>
        </p:txBody>
      </p:sp>
      <p:sp>
        <p:nvSpPr>
          <p:cNvPr id="7" name="Espace réservé du contenu 14"/>
          <p:cNvSpPr txBox="1">
            <a:spLocks/>
          </p:cNvSpPr>
          <p:nvPr/>
        </p:nvSpPr>
        <p:spPr>
          <a:xfrm>
            <a:off x="116341" y="1828801"/>
            <a:ext cx="8658225" cy="4727121"/>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endParaRPr lang="fr-FR" sz="1800" dirty="0">
              <a:solidFill>
                <a:schemeClr val="accent5">
                  <a:lumMod val="75000"/>
                </a:schemeClr>
              </a:solidFill>
            </a:endParaRPr>
          </a:p>
        </p:txBody>
      </p:sp>
      <p:sp>
        <p:nvSpPr>
          <p:cNvPr id="2" name="Rectangle 1"/>
          <p:cNvSpPr/>
          <p:nvPr/>
        </p:nvSpPr>
        <p:spPr>
          <a:xfrm>
            <a:off x="357389" y="1828799"/>
            <a:ext cx="8417177" cy="4238083"/>
          </a:xfrm>
          <a:prstGeom prst="rect">
            <a:avLst/>
          </a:prstGeom>
        </p:spPr>
        <p:txBody>
          <a:bodyPr wrap="square">
            <a:spAutoFit/>
          </a:bodyPr>
          <a:lstStyle/>
          <a:p>
            <a:pPr marL="342900" indent="-342900">
              <a:lnSpc>
                <a:spcPct val="110000"/>
              </a:lnSpc>
              <a:buClr>
                <a:srgbClr val="003399"/>
              </a:buClr>
              <a:buFont typeface="Wingdings" panose="05000000000000000000" pitchFamily="2" charset="2"/>
              <a:buChar char="Ø"/>
            </a:pPr>
            <a:r>
              <a:rPr lang="fr-FR" sz="2000" b="1" u="sng" dirty="0">
                <a:solidFill>
                  <a:schemeClr val="accent6">
                    <a:lumMod val="75000"/>
                  </a:schemeClr>
                </a:solidFill>
              </a:rPr>
              <a:t>Les mineurs</a:t>
            </a:r>
          </a:p>
          <a:p>
            <a:pPr algn="just">
              <a:lnSpc>
                <a:spcPct val="110000"/>
              </a:lnSpc>
              <a:buClr>
                <a:schemeClr val="tx2"/>
              </a:buClr>
            </a:pPr>
            <a:r>
              <a:rPr lang="fr-FR" dirty="0"/>
              <a:t>Les conditions de résidence et de ressources ne sont pas opposables aux mineurs, l’accès à l’AME est immédiat : pas d’éligibilité aux soins urgents.</a:t>
            </a:r>
          </a:p>
          <a:p>
            <a:pPr marL="285750" indent="-285750">
              <a:lnSpc>
                <a:spcPct val="110000"/>
              </a:lnSpc>
              <a:buClr>
                <a:schemeClr val="tx2"/>
              </a:buClr>
              <a:buFont typeface="Wingdings" panose="05000000000000000000" pitchFamily="2" charset="2"/>
              <a:buChar char="Ø"/>
            </a:pPr>
            <a:endParaRPr lang="fr-FR" dirty="0"/>
          </a:p>
          <a:p>
            <a:pPr marL="342900" indent="-342900">
              <a:lnSpc>
                <a:spcPct val="110000"/>
              </a:lnSpc>
              <a:buClr>
                <a:srgbClr val="003399"/>
              </a:buClr>
              <a:buFont typeface="Wingdings" panose="05000000000000000000" pitchFamily="2" charset="2"/>
              <a:buChar char="Ø"/>
            </a:pPr>
            <a:r>
              <a:rPr lang="fr-FR" sz="2000" b="1" u="sng" dirty="0">
                <a:solidFill>
                  <a:schemeClr val="accent6">
                    <a:lumMod val="75000"/>
                  </a:schemeClr>
                </a:solidFill>
              </a:rPr>
              <a:t>Le défaut de justificatifs d’identité </a:t>
            </a:r>
          </a:p>
          <a:p>
            <a:pPr algn="just"/>
            <a:r>
              <a:rPr lang="fr-FR" dirty="0"/>
              <a:t>Il convient d’utiliser l’attestation sur l’honneur relative aux pièces justificatives manquantes du dossier de demande d’AME. Cette attestation est celle annexée à la circulaire ministérielle du 8 juin 2018 relative à la mise en place du parcours santé des migrants primo-arrivants (annexe 2).</a:t>
            </a:r>
          </a:p>
          <a:p>
            <a:pPr algn="just"/>
            <a:r>
              <a:rPr lang="fr-FR" dirty="0"/>
              <a:t> </a:t>
            </a:r>
            <a:endParaRPr lang="fr-FR" b="1" u="sng" dirty="0"/>
          </a:p>
          <a:p>
            <a:pPr marL="342900" indent="-342900">
              <a:lnSpc>
                <a:spcPct val="110000"/>
              </a:lnSpc>
              <a:buClr>
                <a:srgbClr val="003399"/>
              </a:buClr>
              <a:buFont typeface="Wingdings" panose="05000000000000000000" pitchFamily="2" charset="2"/>
              <a:buChar char="Ø"/>
            </a:pPr>
            <a:r>
              <a:rPr lang="fr-FR" sz="2000" b="1" u="sng" dirty="0">
                <a:solidFill>
                  <a:schemeClr val="accent6">
                    <a:lumMod val="75000"/>
                  </a:schemeClr>
                </a:solidFill>
              </a:rPr>
              <a:t>Les dossiers des ressortissants communautaires</a:t>
            </a:r>
          </a:p>
          <a:p>
            <a:pPr algn="just"/>
            <a:r>
              <a:rPr lang="fr-FR" dirty="0"/>
              <a:t>Dans les cas où le demandeur ne dispose pas du document justifiant d'un droit dans le pays de provenance, une attestation sur l’honneur est à joindre. Elle peut être jointe au questionnaire "recherches de droits" ressortissants européens inactifs.</a:t>
            </a:r>
          </a:p>
        </p:txBody>
      </p:sp>
    </p:spTree>
    <p:extLst>
      <p:ext uri="{BB962C8B-B14F-4D97-AF65-F5344CB8AC3E}">
        <p14:creationId xmlns:p14="http://schemas.microsoft.com/office/powerpoint/2010/main" val="1077545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7</a:t>
            </a:fld>
            <a:endParaRPr lang="fr-FR" dirty="0">
              <a:solidFill>
                <a:srgbClr val="0C419A"/>
              </a:solidFill>
            </a:endParaRPr>
          </a:p>
        </p:txBody>
      </p:sp>
      <p:sp>
        <p:nvSpPr>
          <p:cNvPr id="4" name="Titre 3"/>
          <p:cNvSpPr>
            <a:spLocks noGrp="1"/>
          </p:cNvSpPr>
          <p:nvPr>
            <p:ph type="title"/>
          </p:nvPr>
        </p:nvSpPr>
        <p:spPr>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constitution Du dossier de facturation</a:t>
            </a:r>
          </a:p>
        </p:txBody>
      </p:sp>
      <p:sp>
        <p:nvSpPr>
          <p:cNvPr id="7" name="Espace réservé du contenu 14"/>
          <p:cNvSpPr txBox="1">
            <a:spLocks/>
          </p:cNvSpPr>
          <p:nvPr/>
        </p:nvSpPr>
        <p:spPr>
          <a:xfrm>
            <a:off x="373995" y="1787015"/>
            <a:ext cx="8395454" cy="4381773"/>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0"/>
              </a:spcAft>
              <a:buFont typeface="Arial" panose="020B0604020202020204" pitchFamily="34" charset="0"/>
              <a:buChar char="•"/>
            </a:pPr>
            <a:endParaRPr lang="fr-FR" sz="2000" b="1" dirty="0">
              <a:solidFill>
                <a:schemeClr val="accent5">
                  <a:lumMod val="75000"/>
                </a:schemeClr>
              </a:solidFill>
            </a:endParaRPr>
          </a:p>
          <a:p>
            <a:pPr marL="342900" indent="-342900">
              <a:spcAft>
                <a:spcPts val="0"/>
              </a:spcAft>
              <a:buClr>
                <a:srgbClr val="003399"/>
              </a:buClr>
              <a:buFont typeface="Wingdings" panose="05000000000000000000" pitchFamily="2" charset="2"/>
              <a:buChar char="Ø"/>
            </a:pPr>
            <a:r>
              <a:rPr lang="fr-FR" sz="2000" b="1" dirty="0">
                <a:solidFill>
                  <a:schemeClr val="tx1"/>
                </a:solidFill>
              </a:rPr>
              <a:t>Pour une demande de prise en charge au titre des soins urgents et vitaux, le dossier comprend :</a:t>
            </a:r>
          </a:p>
          <a:p>
            <a:pPr marL="342900" indent="-342900">
              <a:spcAft>
                <a:spcPts val="0"/>
              </a:spcAft>
              <a:buFont typeface="Wingdings" panose="05000000000000000000" pitchFamily="2" charset="2"/>
              <a:buChar char="ü"/>
            </a:pPr>
            <a:r>
              <a:rPr lang="fr-FR" sz="1800" dirty="0">
                <a:solidFill>
                  <a:schemeClr val="accent5">
                    <a:lumMod val="75000"/>
                  </a:schemeClr>
                </a:solidFill>
              </a:rPr>
              <a:t>La facturation de l’établissement avec la mention « Soins Urgents et Vitaux Art. L254-1 CASF »,</a:t>
            </a:r>
          </a:p>
          <a:p>
            <a:pPr marL="342900" indent="-342900">
              <a:spcAft>
                <a:spcPts val="0"/>
              </a:spcAft>
              <a:buFont typeface="Wingdings" panose="05000000000000000000" pitchFamily="2" charset="2"/>
              <a:buChar char="ü"/>
            </a:pPr>
            <a:r>
              <a:rPr lang="fr-FR" sz="1800" dirty="0">
                <a:solidFill>
                  <a:schemeClr val="accent5">
                    <a:lumMod val="75000"/>
                  </a:schemeClr>
                </a:solidFill>
              </a:rPr>
              <a:t>La notification de refus AME ou l’Attestation de Demande d’Asile (ADA),</a:t>
            </a:r>
          </a:p>
          <a:p>
            <a:pPr marL="342900" indent="-342900">
              <a:spcAft>
                <a:spcPts val="0"/>
              </a:spcAft>
              <a:buFont typeface="Wingdings" panose="05000000000000000000" pitchFamily="2" charset="2"/>
              <a:buChar char="ü"/>
            </a:pPr>
            <a:r>
              <a:rPr lang="fr-FR" sz="1800" dirty="0">
                <a:solidFill>
                  <a:schemeClr val="accent5">
                    <a:lumMod val="75000"/>
                  </a:schemeClr>
                </a:solidFill>
              </a:rPr>
              <a:t>En cas de délivrance de pharmacie, la prescription médicale.</a:t>
            </a:r>
          </a:p>
          <a:p>
            <a:pPr>
              <a:spcAft>
                <a:spcPts val="0"/>
              </a:spcAft>
            </a:pPr>
            <a:endParaRPr lang="fr-FR" sz="1800" dirty="0">
              <a:solidFill>
                <a:schemeClr val="accent5">
                  <a:lumMod val="75000"/>
                </a:schemeClr>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L’établissement dispose d’un délai d’un an, à compter de la date de fin du séjour, ou de la date des soins externes, pour transmettre la demande de remboursement au titre des soins urgents.</a:t>
            </a:r>
          </a:p>
          <a:p>
            <a:pPr>
              <a:spcAft>
                <a:spcPts val="0"/>
              </a:spcAft>
            </a:pPr>
            <a:endParaRPr lang="fr-FR" sz="2000" b="1" dirty="0">
              <a:solidFill>
                <a:schemeClr val="accent5">
                  <a:lumMod val="75000"/>
                </a:schemeClr>
              </a:solidFill>
            </a:endParaRPr>
          </a:p>
          <a:p>
            <a:pPr marL="342900" indent="-342900">
              <a:spcAft>
                <a:spcPts val="0"/>
              </a:spcAft>
              <a:buFont typeface="Arial" panose="020B0604020202020204" pitchFamily="34" charset="0"/>
              <a:buChar char="•"/>
            </a:pPr>
            <a:endParaRPr lang="fr-FR" sz="1800" dirty="0">
              <a:solidFill>
                <a:schemeClr val="accent5">
                  <a:lumMod val="75000"/>
                </a:schemeClr>
              </a:solidFill>
            </a:endParaRPr>
          </a:p>
        </p:txBody>
      </p:sp>
    </p:spTree>
    <p:extLst>
      <p:ext uri="{BB962C8B-B14F-4D97-AF65-F5344CB8AC3E}">
        <p14:creationId xmlns:p14="http://schemas.microsoft.com/office/powerpoint/2010/main" val="37893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8</a:t>
            </a:fld>
            <a:endParaRPr lang="fr-FR" dirty="0">
              <a:solidFill>
                <a:srgbClr val="0C419A"/>
              </a:solidFill>
            </a:endParaRPr>
          </a:p>
        </p:txBody>
      </p:sp>
      <p:sp>
        <p:nvSpPr>
          <p:cNvPr id="4" name="Titre 3"/>
          <p:cNvSpPr>
            <a:spLocks noGrp="1"/>
          </p:cNvSpPr>
          <p:nvPr>
            <p:ph type="title"/>
          </p:nvPr>
        </p:nvSpPr>
        <p:spPr>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CIRCUIT DE TRAITEMENT CNSU</a:t>
            </a:r>
          </a:p>
        </p:txBody>
      </p:sp>
      <p:sp>
        <p:nvSpPr>
          <p:cNvPr id="7" name="Espace réservé du contenu 14"/>
          <p:cNvSpPr txBox="1">
            <a:spLocks/>
          </p:cNvSpPr>
          <p:nvPr/>
        </p:nvSpPr>
        <p:spPr>
          <a:xfrm>
            <a:off x="373995" y="1787015"/>
            <a:ext cx="8395454" cy="4381773"/>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0"/>
              </a:spcAft>
              <a:buFont typeface="Arial" panose="020B0604020202020204" pitchFamily="34" charset="0"/>
              <a:buChar char="•"/>
            </a:pPr>
            <a:endParaRPr lang="fr-FR" sz="2000" b="1" dirty="0">
              <a:solidFill>
                <a:schemeClr val="accent5">
                  <a:lumMod val="75000"/>
                </a:schemeClr>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Depuis mai 2018, </a:t>
            </a:r>
            <a:r>
              <a:rPr lang="fr-FR" sz="2000" b="1" dirty="0">
                <a:solidFill>
                  <a:schemeClr val="accent6">
                    <a:lumMod val="75000"/>
                  </a:schemeClr>
                </a:solidFill>
              </a:rPr>
              <a:t>2 Centres Nationaux des Soins Urgents </a:t>
            </a:r>
            <a:r>
              <a:rPr lang="fr-FR" sz="2000" b="1" dirty="0">
                <a:solidFill>
                  <a:schemeClr val="tx1"/>
                </a:solidFill>
              </a:rPr>
              <a:t>(CNSU) ont été mis en place ayant pour mission de centraliser et instruire les demandes de remboursements suivant l’implantation juridique des établissements  de santé :</a:t>
            </a:r>
          </a:p>
          <a:p>
            <a:pPr marL="342900" indent="-342900" algn="just">
              <a:spcAft>
                <a:spcPts val="0"/>
              </a:spcAft>
              <a:buFont typeface="Wingdings" panose="05000000000000000000" pitchFamily="2" charset="2"/>
              <a:buChar char="ü"/>
            </a:pPr>
            <a:r>
              <a:rPr lang="fr-FR" sz="2000" dirty="0">
                <a:solidFill>
                  <a:schemeClr val="tx1"/>
                </a:solidFill>
              </a:rPr>
              <a:t>CNSU Côte d’Opale : les 98 départements de métropole (hors Ile de France) et des DOM,</a:t>
            </a:r>
          </a:p>
          <a:p>
            <a:pPr marL="342900" indent="-342900" algn="just">
              <a:spcAft>
                <a:spcPts val="0"/>
              </a:spcAft>
              <a:buFont typeface="Wingdings" panose="05000000000000000000" pitchFamily="2" charset="2"/>
              <a:buChar char="ü"/>
            </a:pPr>
            <a:r>
              <a:rPr lang="fr-FR" sz="2000" dirty="0">
                <a:solidFill>
                  <a:schemeClr val="tx1"/>
                </a:solidFill>
              </a:rPr>
              <a:t>CNSU Paris : les 8 départements d’Ile de France.</a:t>
            </a:r>
          </a:p>
          <a:p>
            <a:pPr marL="342900" indent="-342900" algn="just">
              <a:spcAft>
                <a:spcPts val="0"/>
              </a:spcAft>
              <a:buFont typeface="Arial" panose="020B0604020202020204" pitchFamily="34" charset="0"/>
              <a:buChar char="•"/>
            </a:pPr>
            <a:endParaRPr lang="fr-FR" sz="2000" b="1" dirty="0">
              <a:solidFill>
                <a:schemeClr val="tx1"/>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Chaque dossier est transmis par l’établissement à sa CPAM pivot, puis est numérisé vers le CNSU correspondant.</a:t>
            </a:r>
          </a:p>
          <a:p>
            <a:pPr marL="342900" indent="-342900" algn="just">
              <a:spcAft>
                <a:spcPts val="0"/>
              </a:spcAft>
              <a:buFont typeface="Arial" panose="020B0604020202020204" pitchFamily="34" charset="0"/>
              <a:buChar char="•"/>
            </a:pPr>
            <a:endParaRPr lang="fr-FR" sz="2000" b="1" dirty="0">
              <a:solidFill>
                <a:schemeClr val="tx1"/>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La CPAM pivot reste l’interlocuteur privilégié de l’établissement de santé.</a:t>
            </a:r>
          </a:p>
          <a:p>
            <a:pPr>
              <a:spcAft>
                <a:spcPts val="0"/>
              </a:spcAft>
            </a:pPr>
            <a:endParaRPr lang="fr-FR" sz="2000" b="1" dirty="0">
              <a:solidFill>
                <a:schemeClr val="accent5">
                  <a:lumMod val="75000"/>
                </a:schemeClr>
              </a:solidFill>
            </a:endParaRPr>
          </a:p>
          <a:p>
            <a:pPr>
              <a:spcAft>
                <a:spcPts val="0"/>
              </a:spcAft>
            </a:pPr>
            <a:endParaRPr lang="fr-FR" sz="2000" b="1" dirty="0">
              <a:solidFill>
                <a:schemeClr val="accent5">
                  <a:lumMod val="75000"/>
                </a:schemeClr>
              </a:solidFill>
            </a:endParaRPr>
          </a:p>
          <a:p>
            <a:pPr marL="342900" indent="-342900">
              <a:spcAft>
                <a:spcPts val="0"/>
              </a:spcAft>
              <a:buFont typeface="Arial" panose="020B0604020202020204" pitchFamily="34" charset="0"/>
              <a:buChar char="•"/>
            </a:pPr>
            <a:endParaRPr lang="fr-FR" sz="1800" dirty="0">
              <a:solidFill>
                <a:schemeClr val="accent5">
                  <a:lumMod val="75000"/>
                </a:schemeClr>
              </a:solidFill>
            </a:endParaRPr>
          </a:p>
        </p:txBody>
      </p:sp>
    </p:spTree>
    <p:extLst>
      <p:ext uri="{BB962C8B-B14F-4D97-AF65-F5344CB8AC3E}">
        <p14:creationId xmlns:p14="http://schemas.microsoft.com/office/powerpoint/2010/main" val="2659221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5"/>
          </p:nvPr>
        </p:nvSpPr>
        <p:spPr/>
        <p:txBody>
          <a:bodyPr/>
          <a:lstStyle/>
          <a:p>
            <a:fld id="{975A587B-5814-4D9B-9598-FE9CB954CB01}" type="slidenum">
              <a:rPr lang="fr-FR" smtClean="0">
                <a:solidFill>
                  <a:srgbClr val="0C419A"/>
                </a:solidFill>
              </a:rPr>
              <a:pPr/>
              <a:t>9</a:t>
            </a:fld>
            <a:endParaRPr lang="fr-FR" dirty="0">
              <a:solidFill>
                <a:srgbClr val="0C419A"/>
              </a:solidFill>
            </a:endParaRPr>
          </a:p>
        </p:txBody>
      </p:sp>
      <p:sp>
        <p:nvSpPr>
          <p:cNvPr id="4" name="Titre 3"/>
          <p:cNvSpPr>
            <a:spLocks noGrp="1"/>
          </p:cNvSpPr>
          <p:nvPr>
            <p:ph type="title"/>
          </p:nvPr>
        </p:nvSpPr>
        <p:spPr>
          <a:solidFill>
            <a:schemeClr val="accent4">
              <a:lumMod val="75000"/>
            </a:schemeClr>
          </a:solidFill>
        </p:spPr>
        <p:txBody>
          <a:bodyPr vert="horz" lIns="91440" tIns="45720" rIns="91440" bIns="45720" rtlCol="0" anchor="ctr">
            <a:noAutofit/>
          </a:bodyPr>
          <a:lstStyle/>
          <a:p>
            <a:r>
              <a:rPr lang="fr-FR" sz="3600" b="1" dirty="0">
                <a:solidFill>
                  <a:schemeClr val="bg1"/>
                </a:solidFill>
              </a:rPr>
              <a:t>soins urgents et vitaux – instruction du dossier - CNSU </a:t>
            </a:r>
          </a:p>
        </p:txBody>
      </p:sp>
      <p:sp>
        <p:nvSpPr>
          <p:cNvPr id="7" name="Espace réservé du contenu 14"/>
          <p:cNvSpPr txBox="1">
            <a:spLocks/>
          </p:cNvSpPr>
          <p:nvPr/>
        </p:nvSpPr>
        <p:spPr>
          <a:xfrm>
            <a:off x="373995" y="1787015"/>
            <a:ext cx="8395454" cy="4381773"/>
          </a:xfrm>
          <a:prstGeom prst="rect">
            <a:avLst/>
          </a:prstGeom>
        </p:spPr>
        <p:txBody>
          <a:bodyPr/>
          <a:lstStyle>
            <a:lvl1pPr marL="0" indent="0" algn="l" defTabSz="914400" rtl="0" eaLnBrk="1" latinLnBrk="0" hangingPunct="1">
              <a:lnSpc>
                <a:spcPct val="110000"/>
              </a:lnSpc>
              <a:spcBef>
                <a:spcPts val="0"/>
              </a:spcBef>
              <a:spcAft>
                <a:spcPts val="1700"/>
              </a:spcAft>
              <a:buClr>
                <a:schemeClr val="tx2"/>
              </a:buClr>
              <a:buFont typeface="Symbol" panose="05050102010706020507" pitchFamily="18" charset="2"/>
              <a:buNone/>
              <a:defRPr sz="2200" b="0" kern="1200">
                <a:solidFill>
                  <a:schemeClr val="tx2"/>
                </a:solidFill>
                <a:latin typeface="+mn-lt"/>
                <a:ea typeface="+mn-ea"/>
                <a:cs typeface="+mn-cs"/>
              </a:defRPr>
            </a:lvl1pPr>
            <a:lvl2pPr marL="0" indent="144000" algn="l" defTabSz="914400" rtl="0" eaLnBrk="1" latinLnBrk="0" hangingPunct="1">
              <a:lnSpc>
                <a:spcPct val="110000"/>
              </a:lnSpc>
              <a:spcBef>
                <a:spcPts val="0"/>
              </a:spcBef>
              <a:spcAft>
                <a:spcPts val="800"/>
              </a:spcAft>
              <a:buClr>
                <a:schemeClr val="tx2"/>
              </a:buClr>
              <a:buFont typeface="Symbol" panose="05050102010706020507" pitchFamily="18" charset="2"/>
              <a:buChar char=""/>
              <a:defRPr sz="1600" b="1" kern="1200">
                <a:solidFill>
                  <a:schemeClr val="tx1"/>
                </a:solidFill>
                <a:latin typeface="+mn-lt"/>
                <a:ea typeface="+mn-ea"/>
                <a:cs typeface="+mn-cs"/>
              </a:defRPr>
            </a:lvl2pPr>
            <a:lvl3pPr marL="0" indent="0" algn="l" defTabSz="914400" rtl="0" eaLnBrk="1" latinLnBrk="0" hangingPunct="1">
              <a:lnSpc>
                <a:spcPct val="110000"/>
              </a:lnSpc>
              <a:spcBef>
                <a:spcPts val="0"/>
              </a:spcBef>
              <a:spcAft>
                <a:spcPts val="600"/>
              </a:spcAft>
              <a:buFont typeface="Arial" panose="020B0604020202020204" pitchFamily="34" charset="0"/>
              <a:buNone/>
              <a:defRPr sz="1600" b="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4pPr>
            <a:lvl5pPr marL="0" indent="0" algn="l" defTabSz="914400" rtl="0" eaLnBrk="1" latinLnBrk="0" hangingPunct="1">
              <a:lnSpc>
                <a:spcPct val="110000"/>
              </a:lnSpc>
              <a:spcBef>
                <a:spcPts val="0"/>
              </a:spcBef>
              <a:spcAft>
                <a:spcPts val="0"/>
              </a:spcAft>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La demande de remboursement fait l’objet de vérifications par les CNSU :</a:t>
            </a:r>
          </a:p>
          <a:p>
            <a:pPr marL="342900" indent="-342900" algn="just">
              <a:spcAft>
                <a:spcPts val="0"/>
              </a:spcAft>
              <a:buFont typeface="Wingdings" panose="05000000000000000000" pitchFamily="2" charset="2"/>
              <a:buChar char="ü"/>
            </a:pPr>
            <a:r>
              <a:rPr lang="fr-FR" sz="2000" dirty="0">
                <a:solidFill>
                  <a:schemeClr val="tx1"/>
                </a:solidFill>
              </a:rPr>
              <a:t>Conformité des pièces justificatives,</a:t>
            </a:r>
          </a:p>
          <a:p>
            <a:pPr marL="342900" indent="-342900" algn="just">
              <a:spcAft>
                <a:spcPts val="0"/>
              </a:spcAft>
              <a:buFont typeface="Wingdings" panose="05000000000000000000" pitchFamily="2" charset="2"/>
              <a:buChar char="ü"/>
            </a:pPr>
            <a:r>
              <a:rPr lang="fr-FR" sz="2000" dirty="0">
                <a:solidFill>
                  <a:schemeClr val="tx1"/>
                </a:solidFill>
              </a:rPr>
              <a:t>Absence  d’affiliation et de droits,</a:t>
            </a:r>
          </a:p>
          <a:p>
            <a:pPr marL="342900" indent="-342900" algn="just">
              <a:spcAft>
                <a:spcPts val="0"/>
              </a:spcAft>
              <a:buFont typeface="Wingdings" panose="05000000000000000000" pitchFamily="2" charset="2"/>
              <a:buChar char="ü"/>
            </a:pPr>
            <a:r>
              <a:rPr lang="fr-FR" sz="2000" dirty="0">
                <a:solidFill>
                  <a:schemeClr val="tx1"/>
                </a:solidFill>
              </a:rPr>
              <a:t>Application de la tarification en vigueur …</a:t>
            </a:r>
          </a:p>
          <a:p>
            <a:pPr marL="342900" indent="-342900" algn="just">
              <a:spcAft>
                <a:spcPts val="0"/>
              </a:spcAft>
              <a:buFont typeface="Wingdings" panose="05000000000000000000" pitchFamily="2" charset="2"/>
              <a:buChar char="ü"/>
            </a:pPr>
            <a:endParaRPr lang="fr-FR" sz="2000" b="1" dirty="0">
              <a:solidFill>
                <a:schemeClr val="tx1"/>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En cas d’accord, </a:t>
            </a:r>
            <a:r>
              <a:rPr lang="fr-FR" sz="2000" dirty="0">
                <a:solidFill>
                  <a:schemeClr val="tx1"/>
                </a:solidFill>
              </a:rPr>
              <a:t>le dossier sera mis en paiement à partir du 20 du mois. La CPAM pivot reste gestionnaire de la mise en mandatement vers l’établissement.</a:t>
            </a:r>
          </a:p>
          <a:p>
            <a:pPr algn="just">
              <a:spcAft>
                <a:spcPts val="0"/>
              </a:spcAft>
            </a:pPr>
            <a:endParaRPr lang="fr-FR" sz="2000" b="1" dirty="0">
              <a:solidFill>
                <a:schemeClr val="tx1"/>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En cas de rejet, </a:t>
            </a:r>
            <a:r>
              <a:rPr lang="fr-FR" sz="2000" dirty="0">
                <a:solidFill>
                  <a:schemeClr val="tx1"/>
                </a:solidFill>
              </a:rPr>
              <a:t>un courrier mail est envoyé immédiatement, par le CNSU, à l’établissement.</a:t>
            </a:r>
          </a:p>
          <a:p>
            <a:pPr marL="342900" indent="-342900" algn="just">
              <a:spcAft>
                <a:spcPts val="0"/>
              </a:spcAft>
              <a:buFont typeface="Wingdings" panose="05000000000000000000" pitchFamily="2" charset="2"/>
              <a:buChar char="Ø"/>
            </a:pPr>
            <a:endParaRPr lang="fr-FR" sz="2000" b="1" dirty="0">
              <a:solidFill>
                <a:schemeClr val="tx1"/>
              </a:solidFill>
            </a:endParaRPr>
          </a:p>
          <a:p>
            <a:pPr marL="342900" indent="-342900" algn="just">
              <a:spcAft>
                <a:spcPts val="0"/>
              </a:spcAft>
              <a:buClr>
                <a:srgbClr val="003399"/>
              </a:buClr>
              <a:buFont typeface="Wingdings" panose="05000000000000000000" pitchFamily="2" charset="2"/>
              <a:buChar char="Ø"/>
            </a:pPr>
            <a:r>
              <a:rPr lang="fr-FR" sz="2000" b="1" dirty="0">
                <a:solidFill>
                  <a:schemeClr val="tx1"/>
                </a:solidFill>
              </a:rPr>
              <a:t>En cas de refus définitif, </a:t>
            </a:r>
            <a:r>
              <a:rPr lang="fr-FR" sz="2000" dirty="0">
                <a:solidFill>
                  <a:schemeClr val="tx1"/>
                </a:solidFill>
              </a:rPr>
              <a:t>un même courrier mail est envoyé à l’établissement, où les voies de recours sont indiquées.</a:t>
            </a:r>
          </a:p>
          <a:p>
            <a:pPr marL="342900" indent="-342900">
              <a:spcAft>
                <a:spcPts val="0"/>
              </a:spcAft>
              <a:buFont typeface="Arial" panose="020B0604020202020204" pitchFamily="34" charset="0"/>
              <a:buChar char="•"/>
            </a:pPr>
            <a:endParaRPr lang="fr-FR" sz="2000" b="1" dirty="0">
              <a:solidFill>
                <a:schemeClr val="accent5">
                  <a:lumMod val="75000"/>
                </a:schemeClr>
              </a:solidFill>
            </a:endParaRPr>
          </a:p>
          <a:p>
            <a:pPr>
              <a:spcAft>
                <a:spcPts val="0"/>
              </a:spcAft>
            </a:pPr>
            <a:endParaRPr lang="fr-FR" sz="2000" b="1" dirty="0">
              <a:solidFill>
                <a:schemeClr val="accent5">
                  <a:lumMod val="75000"/>
                </a:schemeClr>
              </a:solidFill>
            </a:endParaRPr>
          </a:p>
          <a:p>
            <a:pPr>
              <a:spcAft>
                <a:spcPts val="0"/>
              </a:spcAft>
            </a:pPr>
            <a:endParaRPr lang="fr-FR" sz="2000" b="1" dirty="0">
              <a:solidFill>
                <a:schemeClr val="accent5">
                  <a:lumMod val="75000"/>
                </a:schemeClr>
              </a:solidFill>
            </a:endParaRPr>
          </a:p>
          <a:p>
            <a:pPr marL="342900" indent="-342900">
              <a:spcAft>
                <a:spcPts val="0"/>
              </a:spcAft>
              <a:buFont typeface="Arial" panose="020B0604020202020204" pitchFamily="34" charset="0"/>
              <a:buChar char="•"/>
            </a:pPr>
            <a:endParaRPr lang="fr-FR" sz="1800" dirty="0">
              <a:solidFill>
                <a:schemeClr val="accent5">
                  <a:lumMod val="75000"/>
                </a:schemeClr>
              </a:solidFill>
            </a:endParaRPr>
          </a:p>
        </p:txBody>
      </p:sp>
    </p:spTree>
    <p:extLst>
      <p:ext uri="{BB962C8B-B14F-4D97-AF65-F5344CB8AC3E}">
        <p14:creationId xmlns:p14="http://schemas.microsoft.com/office/powerpoint/2010/main" val="36719569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1502</Words>
  <Application>Microsoft Office PowerPoint</Application>
  <PresentationFormat>On-screen Show (4:3)</PresentationFormat>
  <Paragraphs>121</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Wingdings</vt:lpstr>
      <vt:lpstr>Thème Office</vt:lpstr>
      <vt:lpstr>PowerPoint Presentation</vt:lpstr>
      <vt:lpstr>soins urgents et vitaux – contexte réglementaire</vt:lpstr>
      <vt:lpstr>soins urgents et vitaux - contexte reglementaire</vt:lpstr>
      <vt:lpstr>soins urgents et vitaux – constitution Du dossier administratif</vt:lpstr>
      <vt:lpstr>soins urgents et vitaux – constitution Du dossier administratif</vt:lpstr>
      <vt:lpstr>soins urgents et vitaux – constitution Du dossier administratif – Cas particuliers</vt:lpstr>
      <vt:lpstr>soins urgents et vitaux – constitution Du dossier de facturation</vt:lpstr>
      <vt:lpstr>soins urgents et vitaux – CIRCUIT DE TRAITEMENT CNSU</vt:lpstr>
      <vt:lpstr>soins urgents et vitaux – instruction du dossier - CNSU </vt:lpstr>
    </vt:vector>
  </TitlesOfParts>
  <Company>CNAMTS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LAURIER SAMUEL (CPAM PARIS)</dc:creator>
  <cp:lastModifiedBy>Antoine Math</cp:lastModifiedBy>
  <cp:revision>1</cp:revision>
  <dcterms:created xsi:type="dcterms:W3CDTF">2022-05-11T13:04:00Z</dcterms:created>
  <dcterms:modified xsi:type="dcterms:W3CDTF">2024-04-08T17:11:56Z</dcterms:modified>
</cp:coreProperties>
</file>